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1255" r:id="rId2"/>
    <p:sldId id="1261" r:id="rId3"/>
    <p:sldId id="1116" r:id="rId4"/>
    <p:sldId id="1265" r:id="rId5"/>
    <p:sldId id="1253" r:id="rId6"/>
    <p:sldId id="1256" r:id="rId7"/>
    <p:sldId id="1257" r:id="rId8"/>
    <p:sldId id="1252" r:id="rId9"/>
    <p:sldId id="1163" r:id="rId10"/>
    <p:sldId id="1258" r:id="rId11"/>
    <p:sldId id="1264" r:id="rId12"/>
    <p:sldId id="1259" r:id="rId13"/>
    <p:sldId id="1260" r:id="rId14"/>
    <p:sldId id="1263" r:id="rId15"/>
  </p:sldIdLst>
  <p:sldSz cx="9144000" cy="6858000" type="screen4x3"/>
  <p:notesSz cx="7099300" cy="10234613"/>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BEC"/>
    <a:srgbClr val="0000FF"/>
    <a:srgbClr val="D0D8E8"/>
    <a:srgbClr val="0033CC"/>
    <a:srgbClr val="0087E6"/>
    <a:srgbClr val="4DD393"/>
    <a:srgbClr val="00FF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0573" autoAdjust="0"/>
  </p:normalViewPr>
  <p:slideViewPr>
    <p:cSldViewPr showGuides="1">
      <p:cViewPr varScale="1">
        <p:scale>
          <a:sx n="96" d="100"/>
          <a:sy n="96" d="100"/>
        </p:scale>
        <p:origin x="2130" y="96"/>
      </p:cViewPr>
      <p:guideLst>
        <p:guide orient="horz" pos="379"/>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eaLnBrk="0" hangingPunct="0">
              <a:defRPr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0" hangingPunct="0">
              <a:defRPr sz="1200">
                <a:latin typeface="Arial" panose="020B0604020202020204" pitchFamily="34"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1A20FCEA-5261-4B50-AEBB-5C4BA18BB30A}"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2024/3/29</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0" hangingPunct="0">
              <a:defRPr sz="1200">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8A70269D-61C3-4664-9B98-5C01B2DCFF27}"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p:nvPr>
        </p:nvSpPr>
        <p:spPr bwMode="auto">
          <a:xfrm>
            <a:off x="0" y="0"/>
            <a:ext cx="3076575" cy="511175"/>
          </a:xfrm>
          <a:prstGeom prst="rect">
            <a:avLst/>
          </a:prstGeom>
          <a:noFill/>
          <a:ln>
            <a:noFill/>
          </a:ln>
        </p:spPr>
        <p:txBody>
          <a:bodyPr vert="horz" wrap="square" lIns="99048" tIns="49524" rIns="99048" bIns="49524" numCol="1" anchor="t" anchorCtr="0" compatLnSpc="1"/>
          <a:lstStyle>
            <a:lvl1pP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099" name="日期占位符 2"/>
          <p:cNvSpPr>
            <a:spLocks noGrp="1" noChangeArrowheads="1"/>
          </p:cNvSpPr>
          <p:nvPr>
            <p:ph type="dt" idx="1"/>
          </p:nvPr>
        </p:nvSpPr>
        <p:spPr bwMode="auto">
          <a:xfrm>
            <a:off x="4021138" y="0"/>
            <a:ext cx="3076575" cy="511175"/>
          </a:xfrm>
          <a:prstGeom prst="rect">
            <a:avLst/>
          </a:prstGeom>
          <a:noFill/>
          <a:ln>
            <a:noFill/>
          </a:ln>
        </p:spPr>
        <p:txBody>
          <a:bodyPr vert="horz" wrap="square" lIns="99048" tIns="49524" rIns="99048" bIns="49524" numCol="1" anchor="t" anchorCtr="0" compatLnSpc="1"/>
          <a:lstStyle>
            <a:lvl1pPr algn="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0F2BE75-0A00-4E01-B8AE-30298A8A8BA3}" type="datetimeFigureOut">
              <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2024/3/29</a:t>
            </a:fld>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992188" y="768350"/>
            <a:ext cx="5114925" cy="3836988"/>
          </a:xfrm>
          <a:prstGeom prst="rect">
            <a:avLst/>
          </a:prstGeom>
          <a:noFill/>
          <a:ln w="12700">
            <a:noFill/>
          </a:ln>
        </p:spPr>
      </p:sp>
      <p:sp>
        <p:nvSpPr>
          <p:cNvPr id="4101" name="备注占位符 4"/>
          <p:cNvSpPr>
            <a:spLocks noGrp="1" noChangeArrowheads="1"/>
          </p:cNvSpPr>
          <p:nvPr>
            <p:ph type="body" sz="quarter" idx="3"/>
          </p:nvPr>
        </p:nvSpPr>
        <p:spPr bwMode="auto">
          <a:xfrm>
            <a:off x="709613" y="4860925"/>
            <a:ext cx="5680075" cy="4605338"/>
          </a:xfrm>
          <a:prstGeom prst="rect">
            <a:avLst/>
          </a:prstGeom>
          <a:noFill/>
          <a:ln>
            <a:noFill/>
          </a:ln>
        </p:spPr>
        <p:txBody>
          <a:bodyPr vert="horz" wrap="square" lIns="99048" tIns="49524" rIns="99048" bIns="49524"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4102" name="页脚占位符 5"/>
          <p:cNvSpPr>
            <a:spLocks noGrp="1" noChangeArrowheads="1"/>
          </p:cNvSpPr>
          <p:nvPr>
            <p:ph type="ftr" sz="quarter" idx="4"/>
          </p:nvPr>
        </p:nvSpPr>
        <p:spPr bwMode="auto">
          <a:xfrm>
            <a:off x="0" y="9721850"/>
            <a:ext cx="3076575" cy="511175"/>
          </a:xfrm>
          <a:prstGeom prst="rect">
            <a:avLst/>
          </a:prstGeom>
          <a:noFill/>
          <a:ln>
            <a:noFill/>
          </a:ln>
        </p:spPr>
        <p:txBody>
          <a:bodyPr vert="horz" wrap="square" lIns="99048" tIns="49524" rIns="99048" bIns="49524" numCol="1" anchor="b" anchorCtr="0" compatLnSpc="1"/>
          <a:lstStyle>
            <a:lvl1pPr eaLnBrk="1" hangingPunct="1">
              <a:buFont typeface="Arial" panose="020B0604020202020204" pitchFamily="34" charset="0"/>
              <a:buNone/>
              <a:defRPr sz="1300">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103" name="灯片编号占位符 6"/>
          <p:cNvSpPr>
            <a:spLocks noGrp="1" noChangeArrowheads="1"/>
          </p:cNvSpPr>
          <p:nvPr>
            <p:ph type="sldNum" sz="quarter" idx="5"/>
          </p:nvPr>
        </p:nvSpPr>
        <p:spPr bwMode="auto">
          <a:xfrm>
            <a:off x="4021138" y="9721850"/>
            <a:ext cx="3076575" cy="511175"/>
          </a:xfrm>
          <a:prstGeom prst="rect">
            <a:avLst/>
          </a:prstGeom>
          <a:noFill/>
          <a:ln>
            <a:noFill/>
          </a:ln>
        </p:spPr>
        <p:txBody>
          <a:bodyPr vert="horz" wrap="square" lIns="99048" tIns="49524" rIns="99048" bIns="49524" numCol="1" anchor="b" anchorCtr="0" compatLnSpc="1"/>
          <a:lstStyle>
            <a:lvl1pPr algn="r" eaLnBrk="1" hangingPunct="1">
              <a:buFont typeface="Arial" panose="020B0604020202020204" pitchFamily="34" charset="0"/>
              <a:buNone/>
              <a:defRPr sz="13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D82A44B-6483-4269-9541-99BDE62146C5}" type="slidenum">
              <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fld>
            <a:endParaRPr kumimoji="0" lang="zh-CN" altLang="en-US" sz="13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ln/>
        </p:spPr>
        <p:txBody>
          <a:bodyPr wrap="square" lIns="99048" tIns="49524" rIns="99048" bIns="49524" anchor="ctr" anchorCtr="0"/>
          <a:lstStyle/>
          <a:p>
            <a:pPr lvl="0" algn="just">
              <a:buFont typeface="+mj-lt"/>
              <a:buChar char="•"/>
            </a:pPr>
            <a:endParaRPr lang="zh-CN" altLang="en-US" dirty="0">
              <a:ea typeface="微软雅黑 Light" panose="020B0502040204020203"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ctr" anchorCtr="0" compatLnSpc="1"/>
          <a:lstStyle/>
          <a:p>
            <a:pPr marL="0" marR="0" lvl="0" indent="0" algn="just" defTabSz="914400" rtl="0" eaLnBrk="0" fontAlgn="base" latinLnBrk="0" hangingPunct="0">
              <a:lnSpc>
                <a:spcPct val="100000"/>
              </a:lnSpc>
              <a:spcBef>
                <a:spcPct val="30000"/>
              </a:spcBef>
              <a:spcAft>
                <a:spcPct val="0"/>
              </a:spcAft>
              <a:buClrTx/>
              <a:buSzTx/>
              <a:buFont typeface="+mj-lt"/>
              <a:buNone/>
              <a:defRPr/>
            </a:pPr>
            <a:endParaRPr kumimoji="0" lang="zh-CN" altLang="zh-CN" sz="1800" b="0" i="0" u="none" strike="noStrike" kern="1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19590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ctr" anchorCtr="0" compatLnSpc="1"/>
          <a:lstStyle/>
          <a:p>
            <a:pPr marL="0" marR="0" lvl="0" indent="0" algn="just" defTabSz="914400" rtl="0" eaLnBrk="0" fontAlgn="base" latinLnBrk="0" hangingPunct="0">
              <a:lnSpc>
                <a:spcPct val="100000"/>
              </a:lnSpc>
              <a:spcBef>
                <a:spcPct val="30000"/>
              </a:spcBef>
              <a:spcAft>
                <a:spcPct val="0"/>
              </a:spcAft>
              <a:buClrTx/>
              <a:buSzTx/>
              <a:buFont typeface="+mj-lt"/>
              <a:buNone/>
              <a:defRPr/>
            </a:pPr>
            <a:endParaRPr kumimoji="0" lang="zh-CN" altLang="zh-CN" sz="1800" b="0" i="0" u="none" strike="noStrike" kern="1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7211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E97BA87C-CC4F-9220-457E-0F6DFA179784}"/>
              </a:ext>
            </a:extLst>
          </p:cNvPr>
          <p:cNvSpPr>
            <a:spLocks noGrp="1" noRot="1" noChangeAspect="1" noChangeArrowheads="1" noTextEdit="1"/>
          </p:cNvSpPr>
          <p:nvPr>
            <p:ph type="sldImg"/>
          </p:nvPr>
        </p:nvSpPr>
        <p:spPr/>
      </p:sp>
      <p:sp>
        <p:nvSpPr>
          <p:cNvPr id="10243" name="备注占位符 2">
            <a:extLst>
              <a:ext uri="{FF2B5EF4-FFF2-40B4-BE49-F238E27FC236}">
                <a16:creationId xmlns:a16="http://schemas.microsoft.com/office/drawing/2014/main" id="{C463D28C-2BAB-FD9C-B293-B2251BF9716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p>
        </p:txBody>
      </p:sp>
    </p:spTree>
    <p:extLst>
      <p:ext uri="{BB962C8B-B14F-4D97-AF65-F5344CB8AC3E}">
        <p14:creationId xmlns:p14="http://schemas.microsoft.com/office/powerpoint/2010/main" val="15582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ln/>
        </p:spPr>
        <p:txBody>
          <a:bodyPr wrap="square" lIns="99048" tIns="49524" rIns="99048" bIns="49524" anchor="t" anchorCtr="0"/>
          <a:lstStyle/>
          <a:p>
            <a:pPr lvl="0" eaLnBrk="1" hangingPunct="1">
              <a:spcBef>
                <a:spcPct val="0"/>
              </a:spcBef>
            </a:pPr>
            <a:endParaRPr lang="zh-CN" altLang="en-US" dirty="0"/>
          </a:p>
        </p:txBody>
      </p:sp>
      <p:sp>
        <p:nvSpPr>
          <p:cNvPr id="122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dirty="0">
                <a:latin typeface="Calibri" panose="020F0502020204030204" pitchFamily="34" charset="0"/>
              </a:rPr>
              <a:t>5</a:t>
            </a:fld>
            <a:endParaRPr lang="zh-CN" altLang="en-US" sz="13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ln/>
        </p:spPr>
        <p:txBody>
          <a:bodyPr wrap="square" lIns="99048" tIns="49524" rIns="99048" bIns="49524" anchor="t" anchorCtr="0"/>
          <a:lstStyle/>
          <a:p>
            <a:pPr lvl="0" eaLnBrk="1" hangingPunct="1">
              <a:spcBef>
                <a:spcPct val="0"/>
              </a:spcBef>
            </a:pPr>
            <a:endParaRPr lang="zh-CN" altLang="en-US" dirty="0"/>
          </a:p>
        </p:txBody>
      </p:sp>
      <p:sp>
        <p:nvSpPr>
          <p:cNvPr id="122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dirty="0">
                <a:latin typeface="Calibri" panose="020F0502020204030204" pitchFamily="34" charset="0"/>
              </a:rPr>
              <a:t>6</a:t>
            </a:fld>
            <a:endParaRPr lang="zh-CN" altLang="en-US" sz="1300" dirty="0">
              <a:latin typeface="Calibri" panose="020F0502020204030204" pitchFamily="34" charset="0"/>
            </a:endParaRPr>
          </a:p>
        </p:txBody>
      </p:sp>
    </p:spTree>
    <p:extLst>
      <p:ext uri="{BB962C8B-B14F-4D97-AF65-F5344CB8AC3E}">
        <p14:creationId xmlns:p14="http://schemas.microsoft.com/office/powerpoint/2010/main" val="157972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ln/>
        </p:spPr>
        <p:txBody>
          <a:bodyPr wrap="square" lIns="99048" tIns="49524" rIns="99048" bIns="49524" anchor="t" anchorCtr="0"/>
          <a:lstStyle/>
          <a:p>
            <a:pPr lvl="0" eaLnBrk="1" hangingPunct="1">
              <a:spcBef>
                <a:spcPct val="0"/>
              </a:spcBef>
            </a:pPr>
            <a:endParaRPr lang="zh-CN" altLang="en-US" dirty="0"/>
          </a:p>
        </p:txBody>
      </p:sp>
      <p:sp>
        <p:nvSpPr>
          <p:cNvPr id="12292"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dirty="0">
                <a:latin typeface="Calibri" panose="020F0502020204030204" pitchFamily="34" charset="0"/>
              </a:rPr>
              <a:t>7</a:t>
            </a:fld>
            <a:endParaRPr lang="zh-CN" altLang="en-US" sz="1300" dirty="0">
              <a:latin typeface="Calibri" panose="020F0502020204030204" pitchFamily="34" charset="0"/>
            </a:endParaRPr>
          </a:p>
        </p:txBody>
      </p:sp>
    </p:spTree>
    <p:extLst>
      <p:ext uri="{BB962C8B-B14F-4D97-AF65-F5344CB8AC3E}">
        <p14:creationId xmlns:p14="http://schemas.microsoft.com/office/powerpoint/2010/main" val="154043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p:nvPr>
        </p:nvSpPr>
        <p:spPr>
          <a:ln/>
        </p:spPr>
        <p:txBody>
          <a:bodyPr wrap="square" lIns="99048" tIns="49524" rIns="99048" bIns="49524" anchor="t" anchorCtr="0"/>
          <a:lstStyle/>
          <a:p>
            <a:pPr lvl="0" eaLnBrk="1" hangingPunct="1">
              <a:spcBef>
                <a:spcPct val="0"/>
              </a:spcBef>
            </a:pPr>
            <a:endParaRPr lang="zh-CN" altLang="en-US" dirty="0"/>
          </a:p>
        </p:txBody>
      </p:sp>
      <p:sp>
        <p:nvSpPr>
          <p:cNvPr id="16388" name="灯片编号占位符 3"/>
          <p:cNvSpPr txBox="1">
            <a:spLocks noGrp="1"/>
          </p:cNvSpPr>
          <p:nvPr>
            <p:ph type="sldNum" sz="quarter"/>
          </p:nvPr>
        </p:nvSpPr>
        <p:spPr>
          <a:xfrm>
            <a:off x="4021138" y="9721850"/>
            <a:ext cx="3076575" cy="511175"/>
          </a:xfrm>
          <a:prstGeom prst="rect">
            <a:avLst/>
          </a:prstGeom>
          <a:noFill/>
          <a:ln w="9525">
            <a:noFill/>
          </a:ln>
        </p:spPr>
        <p:txBody>
          <a:bodyPr lIns="99048" tIns="49524" rIns="99048" bIns="49524" anchor="b" anchorCtr="0"/>
          <a:lstStyle/>
          <a:p>
            <a:pPr lvl="0" algn="r" eaLnBrk="1" hangingPunct="1"/>
            <a:fld id="{9A0DB2DC-4C9A-4742-B13C-FB6460FD3503}" type="slidenum">
              <a:rPr lang="zh-CN" altLang="en-US" sz="1300" dirty="0">
                <a:latin typeface="Calibri" panose="020F0502020204030204" pitchFamily="34" charset="0"/>
              </a:rPr>
              <a:t>8</a:t>
            </a:fld>
            <a:endParaRPr lang="zh-CN" altLang="en-US" sz="13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ctr" anchorCtr="0" compatLnSpc="1"/>
          <a:lstStyle/>
          <a:p>
            <a:pPr marL="0" marR="0" lvl="0" indent="0" algn="just" defTabSz="914400" rtl="0" eaLnBrk="0" fontAlgn="base" latinLnBrk="0" hangingPunct="0">
              <a:lnSpc>
                <a:spcPct val="100000"/>
              </a:lnSpc>
              <a:spcBef>
                <a:spcPct val="30000"/>
              </a:spcBef>
              <a:spcAft>
                <a:spcPct val="0"/>
              </a:spcAft>
              <a:buClrTx/>
              <a:buSzTx/>
              <a:buFont typeface="+mj-lt"/>
              <a:buNone/>
              <a:defRPr/>
            </a:pPr>
            <a:endParaRPr kumimoji="0" lang="zh-CN" altLang="zh-CN" sz="1800" b="0" i="0" u="none" strike="noStrike" kern="1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ctr" anchorCtr="0" compatLnSpc="1"/>
          <a:lstStyle/>
          <a:p>
            <a:pPr marL="0" marR="0" lvl="0" indent="0" algn="just" defTabSz="914400" rtl="0" eaLnBrk="0" fontAlgn="base" latinLnBrk="0" hangingPunct="0">
              <a:lnSpc>
                <a:spcPct val="100000"/>
              </a:lnSpc>
              <a:spcBef>
                <a:spcPct val="30000"/>
              </a:spcBef>
              <a:spcAft>
                <a:spcPct val="0"/>
              </a:spcAft>
              <a:buClrTx/>
              <a:buSzTx/>
              <a:buFont typeface="+mj-lt"/>
              <a:buNone/>
              <a:defRPr/>
            </a:pPr>
            <a:endParaRPr kumimoji="0" lang="zh-CN" altLang="zh-CN" sz="1800" b="0" i="0" u="none" strike="noStrike" kern="100" cap="none" spc="0" normalizeH="0" baseline="0" noProof="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017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ctr" anchorCtr="0" compatLnSpc="1"/>
          <a:lstStyle/>
          <a:p>
            <a:pPr marL="0" marR="0" lvl="0" indent="0" algn="just" defTabSz="914400" rtl="0" eaLnBrk="0" fontAlgn="base" latinLnBrk="0" hangingPunct="0">
              <a:lnSpc>
                <a:spcPct val="100000"/>
              </a:lnSpc>
              <a:spcBef>
                <a:spcPct val="30000"/>
              </a:spcBef>
              <a:spcAft>
                <a:spcPct val="0"/>
              </a:spcAft>
              <a:buClrTx/>
              <a:buSzTx/>
              <a:buFont typeface="+mj-lt"/>
              <a:buNone/>
              <a:defRPr/>
            </a:pPr>
            <a:endParaRPr kumimoji="0" lang="zh-CN" altLang="zh-CN" sz="1800" b="0" i="0" u="none" strike="noStrike" kern="1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458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5" name="矩形 4"/>
          <p:cNvSpPr>
            <a:spLocks noChangeArrowheads="1"/>
          </p:cNvSpPr>
          <p:nvPr/>
        </p:nvSpPr>
        <p:spPr bwMode="auto">
          <a:xfrm>
            <a:off x="0" y="225425"/>
            <a:ext cx="7561263" cy="647700"/>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zh-CN" dirty="0"/>
              <a:t>单击此处编辑母版标题样式</a:t>
            </a:r>
          </a:p>
        </p:txBody>
      </p:sp>
      <p:sp>
        <p:nvSpPr>
          <p:cNvPr id="1027" name="文本占位符 2"/>
          <p:cNvSpPr>
            <a:spLocks noGrp="1"/>
          </p:cNvSpPr>
          <p:nvPr>
            <p:ph type="body"/>
          </p:nvPr>
        </p:nvSpPr>
        <p:spPr>
          <a:xfrm>
            <a:off x="457200" y="1600200"/>
            <a:ext cx="8229600" cy="4525963"/>
          </a:xfrm>
          <a:prstGeom prst="rect">
            <a:avLst/>
          </a:prstGeom>
          <a:solidFill>
            <a:schemeClr val="bg1"/>
          </a:solid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9" name="矩形 8"/>
          <p:cNvSpPr/>
          <p:nvPr/>
        </p:nvSpPr>
        <p:spPr>
          <a:xfrm>
            <a:off x="0" y="620713"/>
            <a:ext cx="7019925" cy="7143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emf"/><Relationship Id="rId4" Type="http://schemas.openxmlformats.org/officeDocument/2006/relationships/package" Target="../embeddings/Microsoft_Visio_Drawing.vsd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7"/>
          <p:cNvSpPr>
            <a:spLocks noGrp="1"/>
          </p:cNvSpPr>
          <p:nvPr>
            <p:ph type="ctrTitle" idx="4294967295"/>
          </p:nvPr>
        </p:nvSpPr>
        <p:spPr>
          <a:xfrm>
            <a:off x="143669" y="1014413"/>
            <a:ext cx="8856662" cy="1944687"/>
          </a:xfrm>
          <a:gradFill rotWithShape="0">
            <a:gsLst>
              <a:gs pos="0">
                <a:srgbClr val="000080">
                  <a:alpha val="100000"/>
                </a:srgbClr>
              </a:gs>
              <a:gs pos="75000">
                <a:srgbClr val="0087E6">
                  <a:alpha val="100000"/>
                </a:srgbClr>
              </a:gs>
              <a:gs pos="100000">
                <a:srgbClr val="005CBF">
                  <a:alpha val="100000"/>
                </a:srgbClr>
              </a:gs>
            </a:gsLst>
            <a:lin ang="18900000" scaled="1"/>
            <a:tileRect/>
          </a:gradFill>
        </p:spPr>
        <p:txBody>
          <a:bodyPr vert="horz" wrap="square" lIns="91440" tIns="45720" rIns="91440" bIns="45720" anchor="ctr" anchorCtr="0"/>
          <a:lstStyle>
            <a:lvl1pPr lvl="0">
              <a:buClrTx/>
              <a:buSzTx/>
              <a:buFontTx/>
              <a:defRPr/>
            </a:lvl1pPr>
          </a:lstStyle>
          <a:p>
            <a:pPr eaLnBrk="1" hangingPunct="1">
              <a:lnSpc>
                <a:spcPct val="120000"/>
              </a:lnSpc>
            </a:pPr>
            <a:r>
              <a:rPr lang="zh-CN" altLang="en-US" b="1" dirty="0">
                <a:solidFill>
                  <a:schemeClr val="bg1"/>
                </a:solidFill>
                <a:latin typeface="幼圆" panose="02010509060101010101" pitchFamily="49" charset="-122"/>
                <a:ea typeface="幼圆" panose="02010509060101010101" pitchFamily="49" charset="-122"/>
              </a:rPr>
              <a:t>钢铁企业煤气产消预测及优化调度</a:t>
            </a:r>
            <a:endParaRPr lang="zh-CN" altLang="zh-CN" b="1" dirty="0">
              <a:solidFill>
                <a:schemeClr val="bg1"/>
              </a:solidFill>
              <a:latin typeface="幼圆" panose="02010509060101010101" pitchFamily="49" charset="-122"/>
              <a:ea typeface="幼圆" panose="02010509060101010101" pitchFamily="49" charset="-122"/>
            </a:endParaRPr>
          </a:p>
        </p:txBody>
      </p:sp>
      <p:sp>
        <p:nvSpPr>
          <p:cNvPr id="5123" name="Rectangle 5"/>
          <p:cNvSpPr/>
          <p:nvPr/>
        </p:nvSpPr>
        <p:spPr>
          <a:xfrm>
            <a:off x="2341563" y="4800600"/>
            <a:ext cx="5614987" cy="16287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dist" eaLnBrk="1" hangingPunct="1">
              <a:lnSpc>
                <a:spcPct val="150000"/>
              </a:lnSpc>
              <a:buFontTx/>
              <a:buNone/>
            </a:pPr>
            <a:r>
              <a:rPr lang="zh-CN" altLang="en-US" sz="2400">
                <a:solidFill>
                  <a:srgbClr val="0000FF"/>
                </a:solidFill>
                <a:latin typeface="幼圆" panose="02010509060101010101" pitchFamily="49" charset="-122"/>
                <a:ea typeface="幼圆" panose="02010509060101010101" pitchFamily="49" charset="-122"/>
              </a:rPr>
              <a:t>东北大学 </a:t>
            </a:r>
            <a:r>
              <a:rPr lang="zh-CN" altLang="zh-CN" sz="2400">
                <a:solidFill>
                  <a:srgbClr val="0000FF"/>
                </a:solidFill>
                <a:latin typeface="幼圆" panose="02010509060101010101" pitchFamily="49" charset="-122"/>
                <a:ea typeface="幼圆" panose="02010509060101010101" pitchFamily="49" charset="-122"/>
              </a:rPr>
              <a:t>工业</a:t>
            </a:r>
            <a:r>
              <a:rPr lang="zh-CN" altLang="en-US" sz="2400">
                <a:solidFill>
                  <a:srgbClr val="0000FF"/>
                </a:solidFill>
                <a:latin typeface="幼圆" panose="02010509060101010101" pitchFamily="49" charset="-122"/>
                <a:ea typeface="幼圆" panose="02010509060101010101" pitchFamily="49" charset="-122"/>
              </a:rPr>
              <a:t>与系统</a:t>
            </a:r>
            <a:r>
              <a:rPr lang="zh-CN" altLang="zh-CN" sz="2400">
                <a:solidFill>
                  <a:srgbClr val="0000FF"/>
                </a:solidFill>
                <a:latin typeface="幼圆" panose="02010509060101010101" pitchFamily="49" charset="-122"/>
                <a:ea typeface="幼圆" panose="02010509060101010101" pitchFamily="49" charset="-122"/>
              </a:rPr>
              <a:t>工程研究所</a:t>
            </a:r>
          </a:p>
          <a:p>
            <a:pPr marL="0" lvl="0" indent="0" algn="dist" eaLnBrk="1" hangingPunct="1">
              <a:lnSpc>
                <a:spcPct val="150000"/>
              </a:lnSpc>
              <a:buFontTx/>
              <a:buNone/>
            </a:pPr>
            <a:r>
              <a:rPr lang="zh-CN" altLang="en-US" sz="2400">
                <a:solidFill>
                  <a:srgbClr val="0000FF"/>
                </a:solidFill>
                <a:latin typeface="幼圆" panose="02010509060101010101" pitchFamily="49" charset="-122"/>
                <a:ea typeface="幼圆" panose="02010509060101010101" pitchFamily="49" charset="-122"/>
              </a:rPr>
              <a:t>智能工业数据解析与优化实验室</a:t>
            </a:r>
            <a:endParaRPr lang="zh-CN" altLang="zh-CN" sz="2400">
              <a:solidFill>
                <a:srgbClr val="0000FF"/>
              </a:solidFill>
              <a:latin typeface="幼圆" panose="02010509060101010101" pitchFamily="49" charset="-122"/>
              <a:ea typeface="幼圆" panose="02010509060101010101" pitchFamily="49" charset="-122"/>
            </a:endParaRPr>
          </a:p>
        </p:txBody>
      </p:sp>
      <p:sp>
        <p:nvSpPr>
          <p:cNvPr id="5124" name="副标题 8"/>
          <p:cNvSpPr txBox="1"/>
          <p:nvPr/>
        </p:nvSpPr>
        <p:spPr>
          <a:xfrm>
            <a:off x="1371600" y="3303588"/>
            <a:ext cx="6400800" cy="1033462"/>
          </a:xfrm>
          <a:prstGeom prst="rect">
            <a:avLst/>
          </a:prstGeom>
          <a:solidFill>
            <a:schemeClr val="bg1"/>
          </a:solid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zh-CN" altLang="en-US" sz="3000">
                <a:latin typeface="幼圆" panose="02010509060101010101" pitchFamily="49" charset="-122"/>
                <a:ea typeface="幼圆" panose="02010509060101010101" pitchFamily="49" charset="-122"/>
              </a:rPr>
              <a:t>汇报人：韩子雨</a:t>
            </a:r>
            <a:endParaRPr lang="zh-CN" altLang="zh-CN" sz="3000">
              <a:latin typeface="幼圆" panose="02010509060101010101" pitchFamily="49" charset="-122"/>
              <a:ea typeface="幼圆" panose="02010509060101010101" pitchFamily="49" charset="-122"/>
            </a:endParaRPr>
          </a:p>
        </p:txBody>
      </p:sp>
      <p:pic>
        <p:nvPicPr>
          <p:cNvPr id="5125" name="图片 1"/>
          <p:cNvPicPr>
            <a:picLocks noChangeAspect="1"/>
          </p:cNvPicPr>
          <p:nvPr/>
        </p:nvPicPr>
        <p:blipFill>
          <a:blip r:embed="rId2"/>
          <a:stretch>
            <a:fillRect/>
          </a:stretch>
        </p:blipFill>
        <p:spPr>
          <a:xfrm>
            <a:off x="900113" y="5026025"/>
            <a:ext cx="1285875" cy="128587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txBox="1">
            <a:spLocks noGrp="1"/>
          </p:cNvSpPr>
          <p:nvPr>
            <p:ph type="sldNum" sz="quarter"/>
          </p:nvPr>
        </p:nvSpPr>
        <p:spPr>
          <a:xfrm>
            <a:off x="3059113" y="6516688"/>
            <a:ext cx="3321050" cy="365125"/>
          </a:xfrm>
          <a:prstGeom prst="rect">
            <a:avLst/>
          </a:prstGeom>
          <a:noFill/>
          <a:ln w="9525">
            <a:noFill/>
          </a:ln>
        </p:spPr>
        <p:txBody>
          <a:bodyPr/>
          <a:lstStyle/>
          <a:p>
            <a:pPr marL="0" indent="0" algn="ctr">
              <a:spcBef>
                <a:spcPct val="0"/>
              </a:spcBef>
              <a:buFontTx/>
              <a:buNone/>
            </a:pPr>
            <a:fld id="{9A0DB2DC-4C9A-4742-B13C-FB6460FD3503}" type="slidenum">
              <a:rPr lang="zh-CN" altLang="en-US" sz="1400" b="1" dirty="0">
                <a:solidFill>
                  <a:srgbClr val="FFFFFF"/>
                </a:solidFill>
                <a:latin typeface="幼圆" panose="02010509060101010101" pitchFamily="49" charset="-122"/>
                <a:ea typeface="幼圆" panose="02010509060101010101" pitchFamily="49" charset="-122"/>
              </a:rPr>
              <a:t>10</a:t>
            </a:fld>
            <a:endParaRPr lang="zh-CN" altLang="en-US" sz="1400" b="1" dirty="0">
              <a:solidFill>
                <a:srgbClr val="FFFFFF"/>
              </a:solidFill>
              <a:latin typeface="幼圆" panose="02010509060101010101" pitchFamily="49" charset="-122"/>
              <a:ea typeface="幼圆" panose="02010509060101010101" pitchFamily="49" charset="-122"/>
            </a:endParaRPr>
          </a:p>
        </p:txBody>
      </p:sp>
      <p:sp>
        <p:nvSpPr>
          <p:cNvPr id="17412"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solidFill>
                <a:srgbClr val="000000"/>
              </a:solidFill>
              <a:latin typeface="Arial" panose="020B0604020202020204" pitchFamily="34" charset="0"/>
            </a:endParaRPr>
          </a:p>
        </p:txBody>
      </p:sp>
      <p:sp>
        <p:nvSpPr>
          <p:cNvPr id="15" name="Rectangle 213"/>
          <p:cNvSpPr>
            <a:spLocks noChangeArrowheads="1"/>
          </p:cNvSpPr>
          <p:nvPr/>
        </p:nvSpPr>
        <p:spPr bwMode="auto">
          <a:xfrm>
            <a:off x="-20637" y="692150"/>
            <a:ext cx="9112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约束条件</a:t>
            </a:r>
            <a:endParaRPr kumimoji="0" lang="en-US" altLang="zh-CN"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7424" name="矩形 24"/>
          <p:cNvSpPr/>
          <p:nvPr/>
        </p:nvSpPr>
        <p:spPr>
          <a:xfrm>
            <a:off x="247503" y="1283699"/>
            <a:ext cx="18573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煤气柜位约束</a:t>
            </a:r>
          </a:p>
        </p:txBody>
      </p:sp>
      <p:sp>
        <p:nvSpPr>
          <p:cNvPr id="23"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BC8DD2-76D8-560F-6B0E-FC32167B3F35}"/>
                  </a:ext>
                </a:extLst>
              </p:cNvPr>
              <p:cNvSpPr txBox="1"/>
              <p:nvPr/>
            </p:nvSpPr>
            <p:spPr>
              <a:xfrm>
                <a:off x="0" y="1680445"/>
                <a:ext cx="4651512" cy="4173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𝐻</m:t>
                          </m:r>
                        </m:e>
                        <m:sub>
                          <m:r>
                            <a:rPr lang="zh-CN" altLang="en-US" i="1">
                              <a:latin typeface="Cambria Math" panose="02040503050406030204" pitchFamily="18" charset="0"/>
                            </a:rPr>
                            <m:t>𝑗</m:t>
                          </m:r>
                        </m:sub>
                        <m:sup>
                          <m:r>
                            <a:rPr lang="zh-CN" altLang="en-US" i="0">
                              <a:latin typeface="Cambria Math" panose="02040503050406030204" pitchFamily="18" charset="0"/>
                            </a:rPr>
                            <m:t>0</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𝑗𝑡</m:t>
                          </m:r>
                        </m:sub>
                      </m:sSub>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𝐻</m:t>
                          </m:r>
                        </m:e>
                        <m:sub>
                          <m:r>
                            <a:rPr lang="zh-CN" altLang="en-US" i="1">
                              <a:latin typeface="Cambria Math" panose="02040503050406030204" pitchFamily="18" charset="0"/>
                            </a:rPr>
                            <m:t>𝑗</m:t>
                          </m:r>
                        </m:sub>
                        <m:sup>
                          <m:r>
                            <a:rPr lang="zh-CN" altLang="en-US" i="0">
                              <a:latin typeface="Cambria Math" panose="02040503050406030204" pitchFamily="18" charset="0"/>
                            </a:rPr>
                            <m:t>1</m:t>
                          </m:r>
                        </m:sup>
                      </m:sSubSup>
                      <m:r>
                        <a:rPr lang="zh-CN" altLang="en-US" i="0">
                          <a:latin typeface="Cambria Math" panose="02040503050406030204" pitchFamily="18" charset="0"/>
                        </a:rPr>
                        <m:t>                     </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m:t>
                      </m:r>
                    </m:oMath>
                  </m:oMathPara>
                </a14:m>
                <a:endParaRPr lang="zh-CN" altLang="en-US" dirty="0"/>
              </a:p>
            </p:txBody>
          </p:sp>
        </mc:Choice>
        <mc:Fallback xmlns="">
          <p:sp>
            <p:nvSpPr>
              <p:cNvPr id="5" name="文本框 4">
                <a:extLst>
                  <a:ext uri="{FF2B5EF4-FFF2-40B4-BE49-F238E27FC236}">
                    <a16:creationId xmlns:a16="http://schemas.microsoft.com/office/drawing/2014/main" id="{CBBC8DD2-76D8-560F-6B0E-FC32167B3F35}"/>
                  </a:ext>
                </a:extLst>
              </p:cNvPr>
              <p:cNvSpPr txBox="1">
                <a:spLocks noRot="1" noChangeAspect="1" noMove="1" noResize="1" noEditPoints="1" noAdjustHandles="1" noChangeArrowheads="1" noChangeShapeType="1" noTextEdit="1"/>
              </p:cNvSpPr>
              <p:nvPr/>
            </p:nvSpPr>
            <p:spPr>
              <a:xfrm>
                <a:off x="0" y="1680445"/>
                <a:ext cx="4651512" cy="417358"/>
              </a:xfrm>
              <a:prstGeom prst="rect">
                <a:avLst/>
              </a:prstGeom>
              <a:blipFill>
                <a:blip r:embed="rId3"/>
                <a:stretch>
                  <a:fillRect b="-7353"/>
                </a:stretch>
              </a:blipFill>
            </p:spPr>
            <p:txBody>
              <a:bodyPr/>
              <a:lstStyle/>
              <a:p>
                <a:r>
                  <a:rPr lang="zh-CN" altLang="en-US">
                    <a:noFill/>
                  </a:rPr>
                  <a:t> </a:t>
                </a:r>
              </a:p>
            </p:txBody>
          </p:sp>
        </mc:Fallback>
      </mc:AlternateContent>
      <p:sp>
        <p:nvSpPr>
          <p:cNvPr id="2" name="矩形 24">
            <a:extLst>
              <a:ext uri="{FF2B5EF4-FFF2-40B4-BE49-F238E27FC236}">
                <a16:creationId xmlns:a16="http://schemas.microsoft.com/office/drawing/2014/main" id="{F96BB5F3-B475-D878-29B0-05FBB3926528}"/>
              </a:ext>
            </a:extLst>
          </p:cNvPr>
          <p:cNvSpPr/>
          <p:nvPr/>
        </p:nvSpPr>
        <p:spPr>
          <a:xfrm>
            <a:off x="247503" y="2315629"/>
            <a:ext cx="185820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zh-CN" sz="1800" kern="100" dirty="0">
                <a:effectLst/>
                <a:latin typeface="幼圆" panose="02010509060101010101" pitchFamily="49" charset="-122"/>
                <a:ea typeface="幼圆" panose="02010509060101010101" pitchFamily="49" charset="-122"/>
                <a:cs typeface="Times New Roman" panose="02020603050405020304" pitchFamily="18" charset="0"/>
              </a:rPr>
              <a:t>电厂热值约束</a:t>
            </a:r>
            <a:endParaRPr lang="zh-CN" altLang="en-US" sz="1800" dirty="0">
              <a:latin typeface="幼圆" panose="02010509060101010101" pitchFamily="49" charset="-122"/>
              <a:ea typeface="幼圆" panose="02010509060101010101" pitchFamily="49" charset="-122"/>
            </a:endParaRPr>
          </a:p>
        </p:txBody>
      </p:sp>
      <p:sp>
        <p:nvSpPr>
          <p:cNvPr id="20" name="文本框 16">
            <a:extLst>
              <a:ext uri="{FF2B5EF4-FFF2-40B4-BE49-F238E27FC236}">
                <a16:creationId xmlns:a16="http://schemas.microsoft.com/office/drawing/2014/main" id="{25F22B02-49D8-8CEB-A922-4A0642950C90}"/>
              </a:ext>
            </a:extLst>
          </p:cNvPr>
          <p:cNvSpPr txBox="1"/>
          <p:nvPr/>
        </p:nvSpPr>
        <p:spPr>
          <a:xfrm>
            <a:off x="247503" y="3753154"/>
            <a:ext cx="3789362"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同一时间同一工序混合方案互斥</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D81BC8D-FD67-68D9-4888-322F6D68477C}"/>
                  </a:ext>
                </a:extLst>
              </p:cNvPr>
              <p:cNvSpPr txBox="1"/>
              <p:nvPr/>
            </p:nvSpPr>
            <p:spPr>
              <a:xfrm>
                <a:off x="36058" y="4218851"/>
                <a:ext cx="4684642" cy="659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i="1" smtClean="0">
                              <a:latin typeface="Cambria Math" panose="02040503050406030204" pitchFamily="18" charset="0"/>
                            </a:rPr>
                          </m:ctrlPr>
                        </m:naryPr>
                        <m:sub>
                          <m:r>
                            <a:rPr lang="zh-CN" altLang="en-US" i="1">
                              <a:latin typeface="Cambria Math" panose="02040503050406030204" pitchFamily="18" charset="0"/>
                            </a:rPr>
                            <m:t>𝑙</m:t>
                          </m:r>
                        </m:sub>
                        <m:sup>
                          <m:r>
                            <a:rPr lang="zh-CN" altLang="en-US" i="1">
                              <a:latin typeface="Cambria Math" panose="02040503050406030204" pitchFamily="18" charset="0"/>
                            </a:rPr>
                            <m:t>𝐿</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1">
                                  <a:latin typeface="Cambria Math" panose="02040503050406030204" pitchFamily="18" charset="0"/>
                                </a:rPr>
                                <m:t>𝑙𝑡</m:t>
                              </m:r>
                            </m:sub>
                          </m:sSub>
                        </m:e>
                      </m:nary>
                      <m:r>
                        <a:rPr lang="zh-CN" altLang="en-US" i="0">
                          <a:latin typeface="Cambria Math" panose="02040503050406030204" pitchFamily="18" charset="0"/>
                        </a:rPr>
                        <m:t>=1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oMath>
                  </m:oMathPara>
                </a14:m>
                <a:endParaRPr lang="zh-CN" altLang="en-US" dirty="0"/>
              </a:p>
            </p:txBody>
          </p:sp>
        </mc:Choice>
        <mc:Fallback xmlns="">
          <p:sp>
            <p:nvSpPr>
              <p:cNvPr id="22" name="文本框 21">
                <a:extLst>
                  <a:ext uri="{FF2B5EF4-FFF2-40B4-BE49-F238E27FC236}">
                    <a16:creationId xmlns:a16="http://schemas.microsoft.com/office/drawing/2014/main" id="{1D81BC8D-FD67-68D9-4888-322F6D68477C}"/>
                  </a:ext>
                </a:extLst>
              </p:cNvPr>
              <p:cNvSpPr txBox="1">
                <a:spLocks noRot="1" noChangeAspect="1" noMove="1" noResize="1" noEditPoints="1" noAdjustHandles="1" noChangeArrowheads="1" noChangeShapeType="1" noTextEdit="1"/>
              </p:cNvSpPr>
              <p:nvPr/>
            </p:nvSpPr>
            <p:spPr>
              <a:xfrm>
                <a:off x="36058" y="4218851"/>
                <a:ext cx="4684642" cy="6592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F8BD94-0F57-678D-A53C-84EC394D3B77}"/>
                  </a:ext>
                </a:extLst>
              </p:cNvPr>
              <p:cNvSpPr txBox="1"/>
              <p:nvPr/>
            </p:nvSpPr>
            <p:spPr>
              <a:xfrm>
                <a:off x="282686" y="2972736"/>
                <a:ext cx="4714504" cy="690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i="1" smtClean="0">
                              <a:latin typeface="Cambria Math" panose="02040503050406030204" pitchFamily="18" charset="0"/>
                            </a:rPr>
                          </m:ctrlPr>
                        </m:naryPr>
                        <m:sub>
                          <m:r>
                            <a:rPr lang="zh-CN" altLang="en-US" i="1">
                              <a:latin typeface="Cambria Math" panose="02040503050406030204" pitchFamily="18" charset="0"/>
                            </a:rPr>
                            <m:t>𝑗</m:t>
                          </m:r>
                        </m:sub>
                        <m:sup>
                          <m:r>
                            <a:rPr lang="zh-CN" altLang="en-US" i="1">
                              <a:latin typeface="Cambria Math" panose="02040503050406030204" pitchFamily="18" charset="0"/>
                            </a:rPr>
                            <m:t>𝐽</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𝑗𝑡</m:t>
                              </m:r>
                            </m:sub>
                            <m:sup>
                              <m:r>
                                <a:rPr lang="zh-CN" altLang="en-US" i="1">
                                  <a:latin typeface="Cambria Math" panose="02040503050406030204" pitchFamily="18" charset="0"/>
                                </a:rPr>
                                <m:t>𝐸</m:t>
                              </m:r>
                            </m:sup>
                          </m:sSubSup>
                          <m:r>
                            <a:rPr lang="zh-CN" altLang="en-US" i="0">
                              <a:latin typeface="Cambria Math" panose="02040503050406030204" pitchFamily="18" charset="0"/>
                            </a:rPr>
                            <m:t>∙</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𝑡</m:t>
                          </m:r>
                        </m:sub>
                        <m:sup>
                          <m:r>
                            <a:rPr lang="zh-CN" altLang="en-US" i="1">
                              <a:latin typeface="Cambria Math" panose="02040503050406030204" pitchFamily="18" charset="0"/>
                            </a:rPr>
                            <m:t>𝑃</m:t>
                          </m:r>
                        </m:sup>
                      </m:sSub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𝜔</m:t>
                          </m:r>
                        </m:e>
                        <m:sup>
                          <m:r>
                            <a:rPr lang="zh-CN" altLang="en-US" i="1">
                              <a:latin typeface="Cambria Math" panose="02040503050406030204" pitchFamily="18" charset="0"/>
                            </a:rPr>
                            <m:t>𝐸</m:t>
                          </m:r>
                        </m:sup>
                      </m:sSup>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oMath>
                  </m:oMathPara>
                </a14:m>
                <a:endParaRPr lang="zh-CN" altLang="en-US" dirty="0"/>
              </a:p>
            </p:txBody>
          </p:sp>
        </mc:Choice>
        <mc:Fallback xmlns="">
          <p:sp>
            <p:nvSpPr>
              <p:cNvPr id="4" name="文本框 3">
                <a:extLst>
                  <a:ext uri="{FF2B5EF4-FFF2-40B4-BE49-F238E27FC236}">
                    <a16:creationId xmlns:a16="http://schemas.microsoft.com/office/drawing/2014/main" id="{A0F8BD94-0F57-678D-A53C-84EC394D3B77}"/>
                  </a:ext>
                </a:extLst>
              </p:cNvPr>
              <p:cNvSpPr txBox="1">
                <a:spLocks noRot="1" noChangeAspect="1" noMove="1" noResize="1" noEditPoints="1" noAdjustHandles="1" noChangeArrowheads="1" noChangeShapeType="1" noTextEdit="1"/>
              </p:cNvSpPr>
              <p:nvPr/>
            </p:nvSpPr>
            <p:spPr>
              <a:xfrm>
                <a:off x="282686" y="2972736"/>
                <a:ext cx="4714504" cy="690574"/>
              </a:xfrm>
              <a:prstGeom prst="rect">
                <a:avLst/>
              </a:prstGeom>
              <a:blipFill>
                <a:blip r:embed="rId6"/>
                <a:stretch>
                  <a:fillRect/>
                </a:stretch>
              </a:blipFill>
            </p:spPr>
            <p:txBody>
              <a:bodyPr/>
              <a:lstStyle/>
              <a:p>
                <a:r>
                  <a:rPr lang="zh-CN" altLang="en-US">
                    <a:noFill/>
                  </a:rPr>
                  <a:t> </a:t>
                </a:r>
              </a:p>
            </p:txBody>
          </p:sp>
        </mc:Fallback>
      </mc:AlternateContent>
      <p:sp>
        <p:nvSpPr>
          <p:cNvPr id="7" name="矩形 24">
            <a:extLst>
              <a:ext uri="{FF2B5EF4-FFF2-40B4-BE49-F238E27FC236}">
                <a16:creationId xmlns:a16="http://schemas.microsoft.com/office/drawing/2014/main" id="{075A5CDB-36A8-2218-A424-EF652357D2A5}"/>
              </a:ext>
            </a:extLst>
          </p:cNvPr>
          <p:cNvSpPr/>
          <p:nvPr/>
        </p:nvSpPr>
        <p:spPr>
          <a:xfrm>
            <a:off x="246677" y="4992889"/>
            <a:ext cx="2319866"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zh-CN" sz="1800" dirty="0">
                <a:latin typeface="幼圆" panose="02010509060101010101" pitchFamily="49" charset="-122"/>
                <a:ea typeface="幼圆" panose="02010509060101010101" pitchFamily="49" charset="-122"/>
              </a:rPr>
              <a:t>煤气产出能力约束</a:t>
            </a:r>
            <a:endParaRPr lang="zh-CN" altLang="en-US" sz="1800" dirty="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34C66C5-BACA-ED6A-BAF5-247351D5B7D8}"/>
                  </a:ext>
                </a:extLst>
              </p:cNvPr>
              <p:cNvSpPr txBox="1"/>
              <p:nvPr/>
            </p:nvSpPr>
            <p:spPr>
              <a:xfrm>
                <a:off x="-395520" y="5625108"/>
                <a:ext cx="4714504"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𝑂</m:t>
                          </m:r>
                        </m:e>
                        <m:sub>
                          <m:r>
                            <a:rPr lang="zh-CN" altLang="en-US" i="1">
                              <a:latin typeface="Cambria Math" panose="02040503050406030204" pitchFamily="18" charset="0"/>
                            </a:rPr>
                            <m:t>𝑗𝑡</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𝑗𝑡</m:t>
                          </m:r>
                        </m:sub>
                      </m:sSub>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 </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𝐽</m:t>
                      </m:r>
                    </m:oMath>
                  </m:oMathPara>
                </a14:m>
                <a:endParaRPr lang="zh-CN" altLang="en-US" dirty="0"/>
              </a:p>
            </p:txBody>
          </p:sp>
        </mc:Choice>
        <mc:Fallback xmlns="">
          <p:sp>
            <p:nvSpPr>
              <p:cNvPr id="9" name="文本框 8">
                <a:extLst>
                  <a:ext uri="{FF2B5EF4-FFF2-40B4-BE49-F238E27FC236}">
                    <a16:creationId xmlns:a16="http://schemas.microsoft.com/office/drawing/2014/main" id="{734C66C5-BACA-ED6A-BAF5-247351D5B7D8}"/>
                  </a:ext>
                </a:extLst>
              </p:cNvPr>
              <p:cNvSpPr txBox="1">
                <a:spLocks noRot="1" noChangeAspect="1" noMove="1" noResize="1" noEditPoints="1" noAdjustHandles="1" noChangeArrowheads="1" noChangeShapeType="1" noTextEdit="1"/>
              </p:cNvSpPr>
              <p:nvPr/>
            </p:nvSpPr>
            <p:spPr>
              <a:xfrm>
                <a:off x="-395520" y="5625108"/>
                <a:ext cx="4714504" cy="391646"/>
              </a:xfrm>
              <a:prstGeom prst="rect">
                <a:avLst/>
              </a:prstGeom>
              <a:blipFill>
                <a:blip r:embed="rId7"/>
                <a:stretch>
                  <a:fillRect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90974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solidFill>
                <a:srgbClr val="000000"/>
              </a:solidFill>
              <a:latin typeface="Arial" panose="020B0604020202020204" pitchFamily="34" charset="0"/>
            </a:endParaRPr>
          </a:p>
        </p:txBody>
      </p:sp>
      <p:sp>
        <p:nvSpPr>
          <p:cNvPr id="23"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graphicFrame>
        <p:nvGraphicFramePr>
          <p:cNvPr id="3" name="表格 3">
            <a:extLst>
              <a:ext uri="{FF2B5EF4-FFF2-40B4-BE49-F238E27FC236}">
                <a16:creationId xmlns:a16="http://schemas.microsoft.com/office/drawing/2014/main" id="{81921F3D-BF6A-E364-2918-AD4A04E6B067}"/>
              </a:ext>
            </a:extLst>
          </p:cNvPr>
          <p:cNvGraphicFramePr>
            <a:graphicFrameLocks noGrp="1"/>
          </p:cNvGraphicFramePr>
          <p:nvPr>
            <p:extLst>
              <p:ext uri="{D42A27DB-BD31-4B8C-83A1-F6EECF244321}">
                <p14:modId xmlns:p14="http://schemas.microsoft.com/office/powerpoint/2010/main" val="1575462734"/>
              </p:ext>
            </p:extLst>
          </p:nvPr>
        </p:nvGraphicFramePr>
        <p:xfrm>
          <a:off x="1043608" y="2060848"/>
          <a:ext cx="7298978" cy="4104455"/>
        </p:xfrm>
        <a:graphic>
          <a:graphicData uri="http://schemas.openxmlformats.org/drawingml/2006/table">
            <a:tbl>
              <a:tblPr firstRow="1" bandRow="1">
                <a:tableStyleId>{5C22544A-7EE6-4342-B048-85BDC9FD1C3A}</a:tableStyleId>
              </a:tblPr>
              <a:tblGrid>
                <a:gridCol w="2349338">
                  <a:extLst>
                    <a:ext uri="{9D8B030D-6E8A-4147-A177-3AD203B41FA5}">
                      <a16:colId xmlns:a16="http://schemas.microsoft.com/office/drawing/2014/main" val="790904178"/>
                    </a:ext>
                  </a:extLst>
                </a:gridCol>
                <a:gridCol w="2474820">
                  <a:extLst>
                    <a:ext uri="{9D8B030D-6E8A-4147-A177-3AD203B41FA5}">
                      <a16:colId xmlns:a16="http://schemas.microsoft.com/office/drawing/2014/main" val="3336287757"/>
                    </a:ext>
                  </a:extLst>
                </a:gridCol>
                <a:gridCol w="2474820">
                  <a:extLst>
                    <a:ext uri="{9D8B030D-6E8A-4147-A177-3AD203B41FA5}">
                      <a16:colId xmlns:a16="http://schemas.microsoft.com/office/drawing/2014/main" val="1338750879"/>
                    </a:ext>
                  </a:extLst>
                </a:gridCol>
              </a:tblGrid>
              <a:tr h="820891">
                <a:tc>
                  <a:txBody>
                    <a:bodyPr/>
                    <a:lstStyle/>
                    <a:p>
                      <a:pPr algn="ctr"/>
                      <a:r>
                        <a:rPr lang="en-US" altLang="zh-CN" dirty="0">
                          <a:latin typeface="Times New Roman" panose="02020603050405020304" pitchFamily="18" charset="0"/>
                          <a:ea typeface="幼圆" panose="02010509060101010101" pitchFamily="49" charset="-122"/>
                          <a:cs typeface="Times New Roman" panose="02020603050405020304" pitchFamily="18" charset="0"/>
                        </a:rPr>
                        <a:t>T</a:t>
                      </a:r>
                      <a:r>
                        <a:rPr lang="zh-CN" altLang="en-US" dirty="0">
                          <a:latin typeface="幼圆" panose="02010509060101010101" pitchFamily="49" charset="-122"/>
                          <a:ea typeface="幼圆" panose="02010509060101010101" pitchFamily="49" charset="-122"/>
                        </a:rPr>
                        <a:t>周期</a:t>
                      </a:r>
                    </a:p>
                  </a:txBody>
                  <a:tcPr anchor="ctr"/>
                </a:tc>
                <a:tc>
                  <a:txBody>
                    <a:bodyPr/>
                    <a:lstStyle/>
                    <a:p>
                      <a:pPr algn="ctr"/>
                      <a:r>
                        <a:rPr lang="zh-CN" altLang="en-US" dirty="0">
                          <a:latin typeface="Times New Roman" panose="02020603050405020304" pitchFamily="18" charset="0"/>
                          <a:ea typeface="幼圆" panose="02010509060101010101" pitchFamily="49" charset="-122"/>
                          <a:cs typeface="Times New Roman" panose="02020603050405020304" pitchFamily="18" charset="0"/>
                        </a:rPr>
                        <a:t>求解结果（元）</a:t>
                      </a:r>
                      <a:endParaRPr lang="zh-CN" altLang="en-US" dirty="0">
                        <a:latin typeface="幼圆" panose="02010509060101010101" pitchFamily="49" charset="-122"/>
                        <a:ea typeface="幼圆" panose="02010509060101010101" pitchFamily="49" charset="-122"/>
                      </a:endParaRPr>
                    </a:p>
                  </a:txBody>
                  <a:tcPr anchor="ctr"/>
                </a:tc>
                <a:tc>
                  <a:txBody>
                    <a:bodyPr/>
                    <a:lstStyle/>
                    <a:p>
                      <a:pPr algn="ctr"/>
                      <a:r>
                        <a:rPr lang="zh-CN" altLang="en-US" dirty="0">
                          <a:latin typeface="幼圆" panose="02010509060101010101" pitchFamily="49" charset="-122"/>
                          <a:ea typeface="幼圆" panose="02010509060101010101" pitchFamily="49" charset="-122"/>
                        </a:rPr>
                        <a:t>时间</a:t>
                      </a:r>
                      <a:r>
                        <a:rPr lang="en-US" altLang="zh-CN" dirty="0">
                          <a:latin typeface="幼圆" panose="02010509060101010101" pitchFamily="49" charset="-122"/>
                          <a:ea typeface="幼圆" panose="02010509060101010101" pitchFamily="49" charset="-122"/>
                        </a:rPr>
                        <a:t>s</a:t>
                      </a:r>
                      <a:endParaRPr lang="zh-CN" altLang="en-US" dirty="0">
                        <a:latin typeface="幼圆" panose="02010509060101010101" pitchFamily="49" charset="-122"/>
                        <a:ea typeface="幼圆" panose="02010509060101010101" pitchFamily="49" charset="-122"/>
                      </a:endParaRPr>
                    </a:p>
                  </a:txBody>
                  <a:tcPr anchor="ctr"/>
                </a:tc>
                <a:extLst>
                  <a:ext uri="{0D108BD9-81ED-4DB2-BD59-A6C34878D82A}">
                    <a16:rowId xmlns:a16="http://schemas.microsoft.com/office/drawing/2014/main" val="2742512640"/>
                  </a:ext>
                </a:extLst>
              </a:tr>
              <a:tr h="820891">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90011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176464194"/>
                  </a:ext>
                </a:extLst>
              </a:tr>
              <a:tr h="820891">
                <a:tc>
                  <a:txBody>
                    <a:bodyPr/>
                    <a:lstStyle/>
                    <a:p>
                      <a:pPr algn="ctr"/>
                      <a:r>
                        <a:rPr lang="en-US" altLang="zh-CN" dirty="0">
                          <a:latin typeface="Times New Roman" panose="02020603050405020304" pitchFamily="18" charset="0"/>
                          <a:cs typeface="Times New Roman" panose="02020603050405020304" pitchFamily="18" charset="0"/>
                        </a:rPr>
                        <a:t>12</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244031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18</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550617411"/>
                  </a:ext>
                </a:extLst>
              </a:tr>
              <a:tr h="820891">
                <a:tc>
                  <a:txBody>
                    <a:bodyPr/>
                    <a:lstStyle/>
                    <a:p>
                      <a:pPr algn="ctr"/>
                      <a:r>
                        <a:rPr lang="en-US" altLang="zh-CN" dirty="0">
                          <a:latin typeface="Times New Roman" panose="02020603050405020304" pitchFamily="18" charset="0"/>
                          <a:cs typeface="Times New Roman" panose="02020603050405020304" pitchFamily="18" charset="0"/>
                        </a:rPr>
                        <a:t>18</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384280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13</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16821308"/>
                  </a:ext>
                </a:extLst>
              </a:tr>
              <a:tr h="820891">
                <a:tc>
                  <a:txBody>
                    <a:bodyPr/>
                    <a:lstStyle/>
                    <a:p>
                      <a:pPr algn="ctr"/>
                      <a:r>
                        <a:rPr lang="en-US" altLang="zh-CN" dirty="0">
                          <a:latin typeface="Times New Roman" panose="02020603050405020304" pitchFamily="18" charset="0"/>
                          <a:cs typeface="Times New Roman" panose="02020603050405020304" pitchFamily="18" charset="0"/>
                        </a:rPr>
                        <a:t>24</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487140</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marL="0" indent="266700" algn="ctr" defTabSz="914400" rtl="0" eaLnBrk="1" latinLnBrk="0" hangingPunct="1"/>
                      <a:r>
                        <a:rPr lang="en-US" sz="1800" kern="1200" dirty="0">
                          <a:solidFill>
                            <a:schemeClr val="dk1"/>
                          </a:solidFill>
                          <a:latin typeface="Times New Roman" panose="02020603050405020304" pitchFamily="18" charset="0"/>
                          <a:ea typeface="+mn-ea"/>
                          <a:cs typeface="Times New Roman" panose="02020603050405020304" pitchFamily="18" charset="0"/>
                        </a:rPr>
                        <a:t>411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887482128"/>
                  </a:ext>
                </a:extLst>
              </a:tr>
            </a:tbl>
          </a:graphicData>
        </a:graphic>
      </p:graphicFrame>
      <p:sp>
        <p:nvSpPr>
          <p:cNvPr id="2" name="文本框 1">
            <a:extLst>
              <a:ext uri="{FF2B5EF4-FFF2-40B4-BE49-F238E27FC236}">
                <a16:creationId xmlns:a16="http://schemas.microsoft.com/office/drawing/2014/main" id="{0ABF0420-F5A7-5ED6-9FDA-21738773DECA}"/>
              </a:ext>
            </a:extLst>
          </p:cNvPr>
          <p:cNvSpPr txBox="1"/>
          <p:nvPr/>
        </p:nvSpPr>
        <p:spPr>
          <a:xfrm>
            <a:off x="395536" y="1368698"/>
            <a:ext cx="3321695"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使用</a:t>
            </a:r>
            <a:r>
              <a:rPr lang="en-US" altLang="zh-CN" dirty="0" err="1">
                <a:latin typeface="Times New Roman" panose="02020603050405020304" pitchFamily="18" charset="0"/>
                <a:ea typeface="幼圆" panose="02010509060101010101" pitchFamily="49" charset="-122"/>
                <a:cs typeface="Times New Roman" panose="02020603050405020304" pitchFamily="18" charset="0"/>
              </a:rPr>
              <a:t>Gurobi</a:t>
            </a:r>
            <a:r>
              <a:rPr lang="zh-CN" altLang="en-US" dirty="0">
                <a:latin typeface="幼圆" panose="02010509060101010101" pitchFamily="49" charset="-122"/>
                <a:ea typeface="幼圆" panose="02010509060101010101" pitchFamily="49" charset="-122"/>
              </a:rPr>
              <a:t>求解器求解结果：</a:t>
            </a:r>
          </a:p>
        </p:txBody>
      </p:sp>
    </p:spTree>
    <p:extLst>
      <p:ext uri="{BB962C8B-B14F-4D97-AF65-F5344CB8AC3E}">
        <p14:creationId xmlns:p14="http://schemas.microsoft.com/office/powerpoint/2010/main" val="553620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solidFill>
                <a:srgbClr val="000000"/>
              </a:solidFill>
              <a:latin typeface="Arial" panose="020B0604020202020204" pitchFamily="34" charset="0"/>
            </a:endParaRPr>
          </a:p>
        </p:txBody>
      </p:sp>
      <p:sp>
        <p:nvSpPr>
          <p:cNvPr id="23"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lang="zh-CN" altLang="en-US" sz="3200" b="1" noProof="0" dirty="0">
                <a:solidFill>
                  <a:srgbClr val="042FA8"/>
                </a:solidFill>
                <a:latin typeface="幼圆" panose="02010509060101010101" pitchFamily="49" charset="-122"/>
                <a:ea typeface="幼圆" panose="02010509060101010101" pitchFamily="49" charset="-122"/>
              </a:rPr>
              <a:t>四</a:t>
            </a: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、工业软件界面</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pic>
        <p:nvPicPr>
          <p:cNvPr id="2" name="管网检测">
            <a:hlinkClick r:id="" action="ppaction://media"/>
            <a:extLst>
              <a:ext uri="{FF2B5EF4-FFF2-40B4-BE49-F238E27FC236}">
                <a16:creationId xmlns:a16="http://schemas.microsoft.com/office/drawing/2014/main" id="{6F6612C8-C1F4-FDD7-178E-0D0839B83E8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69828" y="3689793"/>
            <a:ext cx="5040000" cy="2815378"/>
          </a:xfrm>
          <a:prstGeom prst="rect">
            <a:avLst/>
          </a:prstGeom>
        </p:spPr>
      </p:pic>
      <p:sp>
        <p:nvSpPr>
          <p:cNvPr id="5" name="文本框 4">
            <a:extLst>
              <a:ext uri="{FF2B5EF4-FFF2-40B4-BE49-F238E27FC236}">
                <a16:creationId xmlns:a16="http://schemas.microsoft.com/office/drawing/2014/main" id="{3DBC1B89-F60F-DA68-2755-CDFB76BE53AE}"/>
              </a:ext>
            </a:extLst>
          </p:cNvPr>
          <p:cNvSpPr txBox="1"/>
          <p:nvPr/>
        </p:nvSpPr>
        <p:spPr>
          <a:xfrm>
            <a:off x="194523" y="3659434"/>
            <a:ext cx="2016224" cy="369332"/>
          </a:xfrm>
          <a:prstGeom prst="rect">
            <a:avLst/>
          </a:prstGeom>
          <a:noFill/>
        </p:spPr>
        <p:txBody>
          <a:bodyPr wrap="square" rtlCol="0">
            <a:spAutoFit/>
          </a:bodyPr>
          <a:lstStyle/>
          <a:p>
            <a:pPr lvl="0">
              <a:buClr>
                <a:srgbClr val="0000FF"/>
              </a:buClr>
              <a:buFont typeface="Wingdings" panose="05000000000000000000" pitchFamily="2" charset="2"/>
              <a:buChar char="Ø"/>
              <a:defRPr/>
            </a:pPr>
            <a:r>
              <a:rPr lang="zh-CN" altLang="en-US" dirty="0">
                <a:solidFill>
                  <a:prstClr val="black"/>
                </a:solidFill>
                <a:latin typeface="Tahoma" panose="020B0604030504040204"/>
                <a:ea typeface="幼圆" panose="02010509060101010101" pitchFamily="49" charset="-122"/>
                <a:cs typeface="+mn-ea"/>
              </a:rPr>
              <a:t>官网检测界面</a:t>
            </a:r>
            <a:endParaRPr lang="en-US" altLang="zh-CN" dirty="0">
              <a:solidFill>
                <a:prstClr val="black"/>
              </a:solidFill>
              <a:latin typeface="Tahoma" panose="020B0604030504040204"/>
              <a:ea typeface="幼圆" panose="02010509060101010101" pitchFamily="49" charset="-122"/>
              <a:cs typeface="+mn-ea"/>
            </a:endParaRPr>
          </a:p>
        </p:txBody>
      </p:sp>
      <p:sp>
        <p:nvSpPr>
          <p:cNvPr id="6" name="文本框 5">
            <a:extLst>
              <a:ext uri="{FF2B5EF4-FFF2-40B4-BE49-F238E27FC236}">
                <a16:creationId xmlns:a16="http://schemas.microsoft.com/office/drawing/2014/main" id="{D2CF9C13-5A3C-4BB4-AD83-0DEBAAF06A6F}"/>
              </a:ext>
            </a:extLst>
          </p:cNvPr>
          <p:cNvSpPr txBox="1"/>
          <p:nvPr/>
        </p:nvSpPr>
        <p:spPr>
          <a:xfrm>
            <a:off x="194523" y="864919"/>
            <a:ext cx="2016224" cy="369332"/>
          </a:xfrm>
          <a:prstGeom prst="rect">
            <a:avLst/>
          </a:prstGeom>
          <a:noFill/>
        </p:spPr>
        <p:txBody>
          <a:bodyPr wrap="square" rtlCol="0">
            <a:spAutoFit/>
          </a:bodyPr>
          <a:lstStyle/>
          <a:p>
            <a:pPr lvl="0">
              <a:buClr>
                <a:srgbClr val="0000FF"/>
              </a:buClr>
              <a:buFont typeface="Wingdings" panose="05000000000000000000" pitchFamily="2" charset="2"/>
              <a:buChar char="Ø"/>
              <a:defRPr/>
            </a:pPr>
            <a:r>
              <a:rPr lang="zh-CN" altLang="en-US" dirty="0">
                <a:solidFill>
                  <a:prstClr val="black"/>
                </a:solidFill>
                <a:latin typeface="Tahoma" panose="020B0604030504040204"/>
                <a:ea typeface="幼圆" panose="02010509060101010101" pitchFamily="49" charset="-122"/>
                <a:cs typeface="+mn-ea"/>
              </a:rPr>
              <a:t>历史查询界面</a:t>
            </a:r>
            <a:endParaRPr lang="en-US" altLang="zh-CN" dirty="0">
              <a:solidFill>
                <a:prstClr val="black"/>
              </a:solidFill>
              <a:latin typeface="Tahoma" panose="020B0604030504040204"/>
              <a:ea typeface="幼圆" panose="02010509060101010101" pitchFamily="49" charset="-122"/>
              <a:cs typeface="+mn-ea"/>
            </a:endParaRPr>
          </a:p>
        </p:txBody>
      </p:sp>
      <p:pic>
        <p:nvPicPr>
          <p:cNvPr id="4" name="工业">
            <a:hlinkClick r:id="" action="ppaction://media"/>
            <a:extLst>
              <a:ext uri="{FF2B5EF4-FFF2-40B4-BE49-F238E27FC236}">
                <a16:creationId xmlns:a16="http://schemas.microsoft.com/office/drawing/2014/main" id="{177EE590-E52A-6879-1F69-D5AE521D5C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39752" y="735404"/>
            <a:ext cx="5040000" cy="2828000"/>
          </a:xfrm>
          <a:prstGeom prst="rect">
            <a:avLst/>
          </a:prstGeom>
        </p:spPr>
      </p:pic>
    </p:spTree>
    <p:extLst>
      <p:ext uri="{BB962C8B-B14F-4D97-AF65-F5344CB8AC3E}">
        <p14:creationId xmlns:p14="http://schemas.microsoft.com/office/powerpoint/2010/main" val="4057188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02" fill="hold"/>
                                        <p:tgtEl>
                                          <p:spTgt spid="2"/>
                                        </p:tgtEl>
                                      </p:cBhvr>
                                    </p:cmd>
                                  </p:childTnLst>
                                </p:cTn>
                              </p:par>
                            </p:childTnLst>
                          </p:cTn>
                        </p:par>
                        <p:par>
                          <p:cTn id="7" fill="hold">
                            <p:stCondLst>
                              <p:cond delay="7702"/>
                            </p:stCondLst>
                            <p:childTnLst>
                              <p:par>
                                <p:cTn id="8" presetID="1" presetClass="mediacall" presetSubtype="0" fill="hold" nodeType="afterEffect">
                                  <p:stCondLst>
                                    <p:cond delay="0"/>
                                  </p:stCondLst>
                                  <p:childTnLst>
                                    <p:cmd type="call" cmd="playFrom(0.0)">
                                      <p:cBhvr>
                                        <p:cTn id="9" dur="138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repeatCount="indefinite"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solidFill>
                <a:srgbClr val="000000"/>
              </a:solidFill>
              <a:latin typeface="Arial" panose="020B0604020202020204" pitchFamily="34" charset="0"/>
            </a:endParaRPr>
          </a:p>
        </p:txBody>
      </p:sp>
      <p:sp>
        <p:nvSpPr>
          <p:cNvPr id="23"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lang="zh-CN" altLang="en-US" sz="3200" b="1" noProof="0" dirty="0">
                <a:solidFill>
                  <a:srgbClr val="042FA8"/>
                </a:solidFill>
                <a:latin typeface="幼圆" panose="02010509060101010101" pitchFamily="49" charset="-122"/>
                <a:ea typeface="幼圆" panose="02010509060101010101" pitchFamily="49" charset="-122"/>
              </a:rPr>
              <a:t>五</a:t>
            </a: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、可视化界面</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5" name="文本框 4">
            <a:extLst>
              <a:ext uri="{FF2B5EF4-FFF2-40B4-BE49-F238E27FC236}">
                <a16:creationId xmlns:a16="http://schemas.microsoft.com/office/drawing/2014/main" id="{A5673751-BDB9-39F0-A8B4-A37366A1F670}"/>
              </a:ext>
            </a:extLst>
          </p:cNvPr>
          <p:cNvSpPr txBox="1"/>
          <p:nvPr/>
        </p:nvSpPr>
        <p:spPr>
          <a:xfrm>
            <a:off x="384921" y="988556"/>
            <a:ext cx="2649286" cy="369332"/>
          </a:xfrm>
          <a:prstGeom prst="rect">
            <a:avLst/>
          </a:prstGeom>
          <a:noFill/>
        </p:spPr>
        <p:txBody>
          <a:bodyPr wrap="square" rtlCol="0">
            <a:spAutoFit/>
          </a:bodyPr>
          <a:lstStyle/>
          <a:p>
            <a:pPr lvl="0">
              <a:buClr>
                <a:srgbClr val="0000FF"/>
              </a:buClr>
              <a:buFont typeface="Wingdings" panose="05000000000000000000" pitchFamily="2" charset="2"/>
              <a:buChar char="Ø"/>
              <a:defRPr/>
            </a:pPr>
            <a:r>
              <a:rPr lang="zh-CN" altLang="en-US" dirty="0">
                <a:solidFill>
                  <a:prstClr val="black"/>
                </a:solidFill>
                <a:latin typeface="Tahoma" panose="020B0604030504040204"/>
                <a:ea typeface="幼圆" panose="02010509060101010101" pitchFamily="49" charset="-122"/>
                <a:cs typeface="+mn-ea"/>
              </a:rPr>
              <a:t>煤气系统可视化界面</a:t>
            </a:r>
            <a:endParaRPr lang="en-US" altLang="zh-CN" dirty="0">
              <a:solidFill>
                <a:prstClr val="black"/>
              </a:solidFill>
              <a:latin typeface="Tahoma" panose="020B0604030504040204"/>
              <a:ea typeface="幼圆" panose="02010509060101010101" pitchFamily="49" charset="-122"/>
              <a:cs typeface="+mn-ea"/>
            </a:endParaRPr>
          </a:p>
        </p:txBody>
      </p:sp>
      <p:pic>
        <p:nvPicPr>
          <p:cNvPr id="2" name="10.14">
            <a:hlinkClick r:id="" action="ppaction://media"/>
            <a:extLst>
              <a:ext uri="{FF2B5EF4-FFF2-40B4-BE49-F238E27FC236}">
                <a16:creationId xmlns:a16="http://schemas.microsoft.com/office/drawing/2014/main" id="{545AA76B-5E93-6C50-404F-6656173875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4784" y="1727365"/>
            <a:ext cx="5580506" cy="4125311"/>
          </a:xfrm>
          <a:prstGeom prst="rect">
            <a:avLst/>
          </a:prstGeom>
        </p:spPr>
      </p:pic>
    </p:spTree>
    <p:extLst>
      <p:ext uri="{BB962C8B-B14F-4D97-AF65-F5344CB8AC3E}">
        <p14:creationId xmlns:p14="http://schemas.microsoft.com/office/powerpoint/2010/main" val="221722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7">
            <a:extLst>
              <a:ext uri="{FF2B5EF4-FFF2-40B4-BE49-F238E27FC236}">
                <a16:creationId xmlns:a16="http://schemas.microsoft.com/office/drawing/2014/main" id="{3888F0A1-D768-287E-6918-CDCF2417C048}"/>
              </a:ext>
            </a:extLst>
          </p:cNvPr>
          <p:cNvSpPr txBox="1">
            <a:spLocks/>
          </p:cNvSpPr>
          <p:nvPr/>
        </p:nvSpPr>
        <p:spPr>
          <a:xfrm>
            <a:off x="143668" y="2456658"/>
            <a:ext cx="8856662" cy="1944687"/>
          </a:xfrm>
          <a:prstGeom prst="rect">
            <a:avLst/>
          </a:prstGeom>
          <a:gradFill rotWithShape="0">
            <a:gsLst>
              <a:gs pos="0">
                <a:srgbClr val="000080">
                  <a:alpha val="100000"/>
                </a:srgbClr>
              </a:gs>
              <a:gs pos="75000">
                <a:srgbClr val="0087E6">
                  <a:alpha val="100000"/>
                </a:srgbClr>
              </a:gs>
              <a:gs pos="100000">
                <a:srgbClr val="005CBF">
                  <a:alpha val="100000"/>
                </a:srgbClr>
              </a:gs>
            </a:gsLst>
            <a:lin ang="18900000" scaled="1"/>
            <a:tileRect/>
          </a:gradFill>
          <a:ln w="9525">
            <a:noFill/>
          </a:ln>
        </p:spPr>
        <p:txBody>
          <a:bodyPr vert="horz" wrap="square" lIns="91440" tIns="45720" rIns="91440" bIns="45720" anchor="ctr" anchorCtr="0"/>
          <a:lstStyle>
            <a:lvl1pPr lvl="0" algn="ctr" rtl="0" eaLnBrk="0" fontAlgn="base" hangingPunct="0">
              <a:spcBef>
                <a:spcPct val="0"/>
              </a:spcBef>
              <a:spcAft>
                <a:spcPct val="0"/>
              </a:spcAft>
              <a:buClrTx/>
              <a:buSzTx/>
              <a:buFontTx/>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zh-CN" altLang="zh-CN" sz="4800" b="1" dirty="0">
              <a:solidFill>
                <a:schemeClr val="bg1"/>
              </a:solidFill>
              <a:latin typeface="幼圆" panose="02010509060101010101" pitchFamily="49" charset="-122"/>
              <a:ea typeface="幼圆" panose="02010509060101010101" pitchFamily="49" charset="-122"/>
            </a:endParaRPr>
          </a:p>
        </p:txBody>
      </p:sp>
      <p:sp>
        <p:nvSpPr>
          <p:cNvPr id="4" name="矩形 3">
            <a:extLst>
              <a:ext uri="{FF2B5EF4-FFF2-40B4-BE49-F238E27FC236}">
                <a16:creationId xmlns:a16="http://schemas.microsoft.com/office/drawing/2014/main" id="{7199F58D-7BED-33B7-E142-1FB8FFD98CC4}"/>
              </a:ext>
            </a:extLst>
          </p:cNvPr>
          <p:cNvSpPr/>
          <p:nvPr/>
        </p:nvSpPr>
        <p:spPr>
          <a:xfrm>
            <a:off x="2915816" y="2852936"/>
            <a:ext cx="2954655"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幼圆" panose="02010509060101010101" pitchFamily="49" charset="-122"/>
                <a:ea typeface="幼圆" panose="02010509060101010101" pitchFamily="49" charset="-122"/>
              </a:rPr>
              <a:t>谢    谢</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0725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5FC269-8E83-ED8E-6A7C-C5E5790A8D44}"/>
              </a:ext>
            </a:extLst>
          </p:cNvPr>
          <p:cNvSpPr txBox="1"/>
          <p:nvPr/>
        </p:nvSpPr>
        <p:spPr>
          <a:xfrm>
            <a:off x="1043608" y="116632"/>
            <a:ext cx="6624736" cy="6293069"/>
          </a:xfrm>
          <a:prstGeom prst="rect">
            <a:avLst/>
          </a:prstGeom>
          <a:noFill/>
        </p:spPr>
        <p:txBody>
          <a:bodyPr wrap="square" rtlCol="0">
            <a:spAutoFit/>
          </a:bodyPr>
          <a:lstStyle/>
          <a:p>
            <a:pPr marL="571500" indent="-571500" algn="dist">
              <a:lnSpc>
                <a:spcPct val="300000"/>
              </a:lnSpc>
              <a:buFont typeface="+mj-ea"/>
              <a:buAutoNum type="ea1JpnChsDbPeriod"/>
            </a:pPr>
            <a:r>
              <a:rPr lang="zh-CN" altLang="en-US" sz="2800" dirty="0">
                <a:latin typeface="幼圆" panose="02010509060101010101" pitchFamily="49" charset="-122"/>
                <a:ea typeface="幼圆" panose="02010509060101010101" pitchFamily="49" charset="-122"/>
              </a:rPr>
              <a:t>研究内容</a:t>
            </a:r>
            <a:endParaRPr lang="en-US" altLang="zh-CN" sz="2800" dirty="0">
              <a:latin typeface="幼圆" panose="02010509060101010101" pitchFamily="49" charset="-122"/>
              <a:ea typeface="幼圆" panose="02010509060101010101" pitchFamily="49" charset="-122"/>
            </a:endParaRPr>
          </a:p>
          <a:p>
            <a:pPr marL="571500" indent="-571500" algn="dist">
              <a:lnSpc>
                <a:spcPct val="300000"/>
              </a:lnSpc>
              <a:buFont typeface="+mj-ea"/>
              <a:buAutoNum type="ea1JpnChsDbPeriod"/>
            </a:pPr>
            <a:r>
              <a:rPr lang="zh-CN" altLang="en-US" sz="2800" dirty="0">
                <a:latin typeface="幼圆" panose="02010509060101010101" pitchFamily="49" charset="-122"/>
                <a:ea typeface="幼圆" panose="02010509060101010101" pitchFamily="49" charset="-122"/>
              </a:rPr>
              <a:t>煤气产销预测</a:t>
            </a:r>
            <a:endParaRPr lang="en-US" altLang="zh-CN" sz="2800" dirty="0">
              <a:latin typeface="幼圆" panose="02010509060101010101" pitchFamily="49" charset="-122"/>
              <a:ea typeface="幼圆" panose="02010509060101010101" pitchFamily="49" charset="-122"/>
            </a:endParaRPr>
          </a:p>
          <a:p>
            <a:pPr marL="571500" indent="-571500" algn="dist">
              <a:lnSpc>
                <a:spcPct val="300000"/>
              </a:lnSpc>
              <a:buFont typeface="+mj-ea"/>
              <a:buAutoNum type="ea1JpnChsDbPeriod"/>
            </a:pPr>
            <a:r>
              <a:rPr lang="zh-CN" altLang="en-US" sz="2800" dirty="0">
                <a:latin typeface="幼圆" panose="02010509060101010101" pitchFamily="49" charset="-122"/>
                <a:ea typeface="幼圆" panose="02010509060101010101" pitchFamily="49" charset="-122"/>
              </a:rPr>
              <a:t>煤气系统调度</a:t>
            </a:r>
            <a:endParaRPr lang="en-US" altLang="zh-CN" sz="2800" dirty="0">
              <a:latin typeface="幼圆" panose="02010509060101010101" pitchFamily="49" charset="-122"/>
              <a:ea typeface="幼圆" panose="02010509060101010101" pitchFamily="49" charset="-122"/>
            </a:endParaRPr>
          </a:p>
          <a:p>
            <a:pPr marL="571500" indent="-571500" algn="dist">
              <a:lnSpc>
                <a:spcPct val="300000"/>
              </a:lnSpc>
              <a:buFont typeface="+mj-ea"/>
              <a:buAutoNum type="ea1JpnChsDbPeriod"/>
            </a:pPr>
            <a:r>
              <a:rPr lang="zh-CN" altLang="en-US" sz="2800" dirty="0">
                <a:latin typeface="幼圆" panose="02010509060101010101" pitchFamily="49" charset="-122"/>
                <a:ea typeface="幼圆" panose="02010509060101010101" pitchFamily="49" charset="-122"/>
              </a:rPr>
              <a:t>工业软件界面</a:t>
            </a:r>
            <a:endParaRPr lang="en-US" altLang="zh-CN" sz="2800" dirty="0">
              <a:latin typeface="幼圆" panose="02010509060101010101" pitchFamily="49" charset="-122"/>
              <a:ea typeface="幼圆" panose="02010509060101010101" pitchFamily="49" charset="-122"/>
            </a:endParaRPr>
          </a:p>
          <a:p>
            <a:pPr marL="571500" indent="-571500" algn="dist">
              <a:lnSpc>
                <a:spcPct val="300000"/>
              </a:lnSpc>
              <a:buFont typeface="+mj-ea"/>
              <a:buAutoNum type="ea1JpnChsDbPeriod"/>
            </a:pPr>
            <a:r>
              <a:rPr lang="zh-CN" altLang="en-US" sz="2800" dirty="0">
                <a:latin typeface="幼圆" panose="02010509060101010101" pitchFamily="49" charset="-122"/>
                <a:ea typeface="幼圆" panose="02010509060101010101" pitchFamily="49" charset="-122"/>
              </a:rPr>
              <a:t>可视化界面</a:t>
            </a:r>
          </a:p>
        </p:txBody>
      </p:sp>
    </p:spTree>
    <p:extLst>
      <p:ext uri="{BB962C8B-B14F-4D97-AF65-F5344CB8AC3E}">
        <p14:creationId xmlns:p14="http://schemas.microsoft.com/office/powerpoint/2010/main" val="395952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3"/>
          <p:cNvSpPr>
            <a:spLocks noChangeArrowheads="1"/>
          </p:cNvSpPr>
          <p:nvPr/>
        </p:nvSpPr>
        <p:spPr bwMode="auto">
          <a:xfrm>
            <a:off x="1588" y="20638"/>
            <a:ext cx="6056313" cy="584200"/>
          </a:xfrm>
          <a:prstGeom prst="rect">
            <a:avLst/>
          </a:prstGeom>
          <a:noFill/>
          <a:ln w="9525">
            <a:noFill/>
            <a:miter lim="800000"/>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3200" b="0" i="0" u="none" strike="noStrike" kern="1200" cap="none" spc="0" normalizeH="0" baseline="0" noProof="0">
                <a:ln>
                  <a:noFill/>
                </a:ln>
                <a:solidFill>
                  <a:srgbClr val="042FA8"/>
                </a:solidFill>
                <a:effectLst/>
                <a:uLnTx/>
                <a:uFillTx/>
                <a:latin typeface="幼圆" panose="02010509060101010101" pitchFamily="49" charset="-122"/>
                <a:ea typeface="幼圆" panose="02010509060101010101" pitchFamily="49" charset="-122"/>
                <a:cs typeface="+mj-cs"/>
              </a:rPr>
              <a:t>一、研究内容</a:t>
            </a:r>
          </a:p>
        </p:txBody>
      </p:sp>
      <p:sp>
        <p:nvSpPr>
          <p:cNvPr id="7171" name="灯片编号占位符 1"/>
          <p:cNvSpPr txBox="1">
            <a:spLocks noGrp="1"/>
          </p:cNvSpPr>
          <p:nvPr>
            <p:ph type="sldNum" sz="quarter"/>
          </p:nvPr>
        </p:nvSpPr>
        <p:spPr>
          <a:xfrm>
            <a:off x="3059113" y="6516688"/>
            <a:ext cx="3321050" cy="365125"/>
          </a:xfrm>
          <a:prstGeom prst="rect">
            <a:avLst/>
          </a:prstGeom>
          <a:noFill/>
          <a:ln w="9525">
            <a:noFill/>
          </a:ln>
        </p:spPr>
        <p:txBody>
          <a:bodyPr/>
          <a:lstStyle/>
          <a:p>
            <a:pPr marL="0" indent="0" algn="ctr">
              <a:spcBef>
                <a:spcPct val="0"/>
              </a:spcBef>
              <a:buFontTx/>
              <a:buNone/>
            </a:pPr>
            <a:fld id="{9A0DB2DC-4C9A-4742-B13C-FB6460FD3503}" type="slidenum">
              <a:rPr lang="zh-CN" altLang="en-US" sz="1400" b="1" dirty="0">
                <a:solidFill>
                  <a:srgbClr val="FFFFFF"/>
                </a:solidFill>
                <a:latin typeface="幼圆" panose="02010509060101010101" pitchFamily="49" charset="-122"/>
                <a:ea typeface="幼圆" panose="02010509060101010101" pitchFamily="49" charset="-122"/>
              </a:rPr>
              <a:t>3</a:t>
            </a:fld>
            <a:endParaRPr lang="zh-CN" altLang="en-US" sz="1400" b="1" dirty="0">
              <a:solidFill>
                <a:srgbClr val="FFFFFF"/>
              </a:solidFill>
              <a:latin typeface="幼圆" panose="02010509060101010101" pitchFamily="49" charset="-122"/>
              <a:ea typeface="幼圆" panose="02010509060101010101" pitchFamily="49" charset="-122"/>
            </a:endParaRPr>
          </a:p>
        </p:txBody>
      </p:sp>
      <p:sp>
        <p:nvSpPr>
          <p:cNvPr id="7172" name="Rectangle 5"/>
          <p:cNvSpPr/>
          <p:nvPr/>
        </p:nvSpPr>
        <p:spPr>
          <a:xfrm>
            <a:off x="71438" y="836613"/>
            <a:ext cx="8964612" cy="568007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defTabSz="914400" eaLnBrk="1" hangingPunct="1">
              <a:lnSpc>
                <a:spcPct val="150000"/>
              </a:lnSpc>
              <a:spcBef>
                <a:spcPts val="1200"/>
              </a:spcBef>
              <a:buClr>
                <a:srgbClr val="0000FF"/>
              </a:buClr>
              <a:buNone/>
              <a:tabLst>
                <a:tab pos="533400" algn="l"/>
              </a:tabLst>
            </a:pPr>
            <a:endParaRPr lang="en-US" altLang="zh-CN" sz="1800" b="1" dirty="0">
              <a:latin typeface="Times New Roman" panose="02020603050405020304" pitchFamily="18" charset="0"/>
              <a:ea typeface="幼圆" panose="02010509060101010101" pitchFamily="49" charset="-122"/>
            </a:endParaRPr>
          </a:p>
          <a:p>
            <a:pPr marL="0" lvl="0" indent="0" algn="just" defTabSz="914400" eaLnBrk="1" hangingPunct="1">
              <a:lnSpc>
                <a:spcPct val="150000"/>
              </a:lnSpc>
              <a:spcBef>
                <a:spcPts val="1200"/>
              </a:spcBef>
              <a:buClr>
                <a:srgbClr val="0000FF"/>
              </a:buClr>
              <a:buNone/>
              <a:tabLst>
                <a:tab pos="533400" algn="l"/>
              </a:tabLst>
            </a:pPr>
            <a:endParaRPr lang="en-US" altLang="zh-CN" sz="1800" b="1" dirty="0">
              <a:latin typeface="Times New Roman" panose="02020603050405020304" pitchFamily="18" charset="0"/>
              <a:ea typeface="幼圆" panose="02010509060101010101" pitchFamily="49" charset="-122"/>
            </a:endParaRPr>
          </a:p>
        </p:txBody>
      </p:sp>
      <p:sp>
        <p:nvSpPr>
          <p:cNvPr id="17" name="Rectangle 213"/>
          <p:cNvSpPr>
            <a:spLocks noChangeArrowheads="1"/>
          </p:cNvSpPr>
          <p:nvPr/>
        </p:nvSpPr>
        <p:spPr bwMode="auto">
          <a:xfrm>
            <a:off x="-23812" y="701675"/>
            <a:ext cx="91122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a:ln>
                  <a:noFill/>
                </a:ln>
                <a:solidFill>
                  <a:prstClr val="black"/>
                </a:solidFill>
                <a:effectLst/>
                <a:uLnTx/>
                <a:uFillTx/>
                <a:latin typeface="幼圆" panose="02010509060101010101" pitchFamily="49" charset="-122"/>
                <a:ea typeface="幼圆" panose="02010509060101010101" pitchFamily="49" charset="-122"/>
                <a:cs typeface="+mn-ea"/>
                <a:sym typeface="+mn-lt"/>
              </a:rPr>
              <a:t>研究背景</a:t>
            </a:r>
            <a:endParaRPr kumimoji="0" lang="en-US" altLang="zh-CN" sz="2200" b="1" i="0" u="none" strike="noStrike" kern="1200" cap="none" spc="0" normalizeH="0" baseline="0" noProof="0">
              <a:ln>
                <a:noFill/>
              </a:ln>
              <a:solidFill>
                <a:prstClr val="black"/>
              </a:solidFill>
              <a:effectLst/>
              <a:uLnTx/>
              <a:uFillTx/>
              <a:latin typeface="幼圆" panose="02010509060101010101" pitchFamily="49" charset="-122"/>
              <a:ea typeface="幼圆" panose="02010509060101010101" pitchFamily="49" charset="-122"/>
              <a:cs typeface="+mn-ea"/>
              <a:sym typeface="+mn-lt"/>
            </a:endParaRPr>
          </a:p>
        </p:txBody>
      </p:sp>
      <p:sp>
        <p:nvSpPr>
          <p:cNvPr id="7175" name="矩形 4"/>
          <p:cNvSpPr/>
          <p:nvPr/>
        </p:nvSpPr>
        <p:spPr>
          <a:xfrm>
            <a:off x="255588" y="1298575"/>
            <a:ext cx="8204200" cy="1377749"/>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7655" lvl="2" indent="-287655" algn="just" eaLnBrk="1" hangingPunct="1">
              <a:lnSpc>
                <a:spcPct val="120000"/>
              </a:lnSpc>
              <a:spcBef>
                <a:spcPts val="600"/>
              </a:spcBef>
              <a:buClr>
                <a:srgbClr val="0000FF"/>
              </a:buClr>
              <a:buSzPct val="75000"/>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煤气是钢铁企业生产过程中的重要副产能源，也是多个生产工序必需的燃料。随着全球对于气候变化和环境保护的关注增加，减少能源消耗和排放成为了产业的迫切需求。因此，钢铁企业需要优化其煤气调度，以减少能源浪费和环境污染。</a:t>
            </a:r>
            <a:endParaRPr lang="en-US" altLang="zh-CN" sz="1800" dirty="0">
              <a:latin typeface="幼圆" panose="02010509060101010101" pitchFamily="49" charset="-122"/>
              <a:ea typeface="幼圆" panose="02010509060101010101" pitchFamily="49" charset="-122"/>
              <a:sym typeface="+mn-lt"/>
            </a:endParaRPr>
          </a:p>
        </p:txBody>
      </p:sp>
      <p:sp>
        <p:nvSpPr>
          <p:cNvPr id="21" name="Rectangle 213"/>
          <p:cNvSpPr>
            <a:spLocks noChangeArrowheads="1"/>
          </p:cNvSpPr>
          <p:nvPr/>
        </p:nvSpPr>
        <p:spPr bwMode="auto">
          <a:xfrm>
            <a:off x="-23812" y="2924175"/>
            <a:ext cx="91122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ea"/>
                <a:sym typeface="+mn-lt"/>
              </a:rPr>
              <a:t>研究意义</a:t>
            </a:r>
            <a:endParaRPr kumimoji="0" lang="en-US" altLang="zh-CN" sz="22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ea"/>
              <a:sym typeface="+mn-lt"/>
            </a:endParaRPr>
          </a:p>
        </p:txBody>
      </p:sp>
      <p:graphicFrame>
        <p:nvGraphicFramePr>
          <p:cNvPr id="2" name="对象 1">
            <a:extLst>
              <a:ext uri="{FF2B5EF4-FFF2-40B4-BE49-F238E27FC236}">
                <a16:creationId xmlns:a16="http://schemas.microsoft.com/office/drawing/2014/main" id="{75CB7290-352B-010F-A41B-0813198B086C}"/>
              </a:ext>
            </a:extLst>
          </p:cNvPr>
          <p:cNvGraphicFramePr/>
          <p:nvPr>
            <p:custDataLst>
              <p:tags r:id="rId1"/>
            </p:custDataLst>
            <p:extLst>
              <p:ext uri="{D42A27DB-BD31-4B8C-83A1-F6EECF244321}">
                <p14:modId xmlns:p14="http://schemas.microsoft.com/office/powerpoint/2010/main" val="1385912101"/>
              </p:ext>
            </p:extLst>
          </p:nvPr>
        </p:nvGraphicFramePr>
        <p:xfrm>
          <a:off x="3850888" y="2492896"/>
          <a:ext cx="5293111" cy="4344466"/>
        </p:xfrm>
        <a:graphic>
          <a:graphicData uri="http://schemas.openxmlformats.org/presentationml/2006/ole">
            <mc:AlternateContent xmlns:mc="http://schemas.openxmlformats.org/markup-compatibility/2006">
              <mc:Choice xmlns:v="urn:schemas-microsoft-com:vml" Requires="v">
                <p:oleObj name="Visio" r:id="rId4" imgW="10915750" imgH="8505617" progId="Visio.Drawing.15">
                  <p:embed/>
                </p:oleObj>
              </mc:Choice>
              <mc:Fallback>
                <p:oleObj name="Visio" r:id="rId4" imgW="10915750" imgH="8505617" progId="Visio.Drawing.15">
                  <p:embed/>
                  <p:pic>
                    <p:nvPicPr>
                      <p:cNvPr id="5" name="对象 4"/>
                      <p:cNvPicPr/>
                      <p:nvPr/>
                    </p:nvPicPr>
                    <p:blipFill>
                      <a:blip r:embed="rId5"/>
                      <a:stretch>
                        <a:fillRect/>
                      </a:stretch>
                    </p:blipFill>
                    <p:spPr>
                      <a:xfrm>
                        <a:off x="3850888" y="2492896"/>
                        <a:ext cx="5293111" cy="4344466"/>
                      </a:xfrm>
                      <a:prstGeom prst="rect">
                        <a:avLst/>
                      </a:prstGeom>
                    </p:spPr>
                  </p:pic>
                </p:oleObj>
              </mc:Fallback>
            </mc:AlternateContent>
          </a:graphicData>
        </a:graphic>
      </p:graphicFrame>
      <p:sp>
        <p:nvSpPr>
          <p:cNvPr id="9" name="矩形 4">
            <a:extLst>
              <a:ext uri="{FF2B5EF4-FFF2-40B4-BE49-F238E27FC236}">
                <a16:creationId xmlns:a16="http://schemas.microsoft.com/office/drawing/2014/main" id="{5D4A4214-E8AE-CC34-27EB-E55107552E5B}"/>
              </a:ext>
            </a:extLst>
          </p:cNvPr>
          <p:cNvSpPr/>
          <p:nvPr/>
        </p:nvSpPr>
        <p:spPr>
          <a:xfrm>
            <a:off x="255588" y="3806504"/>
            <a:ext cx="3411150" cy="237494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7655" lvl="2" indent="-287655" algn="just" eaLnBrk="1" hangingPunct="1">
              <a:lnSpc>
                <a:spcPct val="120000"/>
              </a:lnSpc>
              <a:spcBef>
                <a:spcPts val="600"/>
              </a:spcBef>
              <a:buClr>
                <a:srgbClr val="0000FF"/>
              </a:buClr>
              <a:buSzPct val="75000"/>
              <a:buFont typeface="Wingdings" panose="05000000000000000000" pitchFamily="2" charset="2"/>
              <a:buChar char="Ø"/>
            </a:pPr>
            <a:r>
              <a:rPr lang="zh-CN" altLang="en-US" sz="1800" dirty="0">
                <a:solidFill>
                  <a:srgbClr val="374151"/>
                </a:solidFill>
                <a:latin typeface="幼圆" panose="02010509060101010101" pitchFamily="49" charset="-122"/>
                <a:ea typeface="幼圆" panose="02010509060101010101" pitchFamily="49" charset="-122"/>
              </a:rPr>
              <a:t>煤气</a:t>
            </a:r>
            <a:r>
              <a:rPr lang="zh-CN" altLang="en-US" sz="1800" dirty="0">
                <a:solidFill>
                  <a:srgbClr val="374151"/>
                </a:solidFill>
                <a:latin typeface="幼圆" panose="02010509060101010101" pitchFamily="49" charset="-122"/>
                <a:ea typeface="幼圆" panose="02010509060101010101" pitchFamily="49" charset="-122"/>
                <a:sym typeface="+mn-lt"/>
              </a:rPr>
              <a:t>优化调度可以</a:t>
            </a:r>
            <a:r>
              <a:rPr lang="zh-CN" altLang="en-US" sz="1800" dirty="0">
                <a:solidFill>
                  <a:srgbClr val="374151"/>
                </a:solidFill>
                <a:latin typeface="幼圆" panose="02010509060101010101" pitchFamily="49" charset="-122"/>
                <a:ea typeface="幼圆" panose="02010509060101010101" pitchFamily="49" charset="-122"/>
              </a:rPr>
              <a:t>提高资源的利用效率，</a:t>
            </a:r>
            <a:r>
              <a:rPr lang="zh-CN" altLang="en-US" sz="1800" dirty="0">
                <a:solidFill>
                  <a:srgbClr val="374151"/>
                </a:solidFill>
                <a:latin typeface="幼圆" panose="02010509060101010101" pitchFamily="49" charset="-122"/>
                <a:ea typeface="幼圆" panose="02010509060101010101" pitchFamily="49" charset="-122"/>
                <a:sym typeface="+mn-lt"/>
              </a:rPr>
              <a:t>降低系统运行成本，减少煤气柜柜位波动，提高系统运行的稳定性，</a:t>
            </a:r>
            <a:r>
              <a:rPr lang="zh-CN" altLang="en-US" sz="1800" b="0" i="0" dirty="0">
                <a:solidFill>
                  <a:srgbClr val="374151"/>
                </a:solidFill>
                <a:effectLst/>
                <a:latin typeface="幼圆" panose="02010509060101010101" pitchFamily="49" charset="-122"/>
                <a:ea typeface="幼圆" panose="02010509060101010101" pitchFamily="49" charset="-122"/>
              </a:rPr>
              <a:t>降低生产线中断的风险，提高生产的稳定性和可靠性，确保煤气供应的稳定性 。</a:t>
            </a:r>
            <a:endParaRPr lang="en-US" altLang="zh-CN" sz="1800" dirty="0">
              <a:latin typeface="幼圆" panose="02010509060101010101" pitchFamily="49" charset="-122"/>
              <a:ea typeface="幼圆" panose="02010509060101010101" pitchFamily="49" charset="-122"/>
              <a:sym typeface="+mn-lt"/>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3">
            <a:extLst>
              <a:ext uri="{FF2B5EF4-FFF2-40B4-BE49-F238E27FC236}">
                <a16:creationId xmlns:a16="http://schemas.microsoft.com/office/drawing/2014/main" id="{2762CF9B-23E9-43EF-B19A-7D4856556CF5}"/>
              </a:ext>
            </a:extLst>
          </p:cNvPr>
          <p:cNvSpPr>
            <a:spLocks noChangeArrowheads="1"/>
          </p:cNvSpPr>
          <p:nvPr/>
        </p:nvSpPr>
        <p:spPr bwMode="auto">
          <a:xfrm>
            <a:off x="1588" y="20638"/>
            <a:ext cx="6056312" cy="584200"/>
          </a:xfrm>
          <a:prstGeom prst="rect">
            <a:avLst/>
          </a:prstGeom>
          <a:noFill/>
          <a:ln w="9525">
            <a:noFill/>
            <a:miter lim="800000"/>
            <a:headEnd/>
            <a:tailEnd/>
          </a:ln>
        </p:spPr>
        <p:txBody>
          <a:bodyPr>
            <a:spAutoFit/>
          </a:bodyPr>
          <a:lstStyle/>
          <a:p>
            <a:pPr>
              <a:spcBef>
                <a:spcPct val="50000"/>
              </a:spcBef>
              <a:defRPr/>
            </a:pPr>
            <a:r>
              <a:rPr lang="zh-CN" altLang="en-US" sz="3200" b="1">
                <a:solidFill>
                  <a:srgbClr val="042FA8"/>
                </a:solidFill>
                <a:latin typeface="幼圆" panose="02010509060101010101" pitchFamily="49" charset="-122"/>
                <a:ea typeface="幼圆" panose="02010509060101010101" pitchFamily="49" charset="-122"/>
              </a:rPr>
              <a:t>二、煤气产消预测</a:t>
            </a:r>
            <a:endParaRPr lang="zh-CN" altLang="en-US" sz="3200">
              <a:solidFill>
                <a:srgbClr val="042FA8"/>
              </a:solidFill>
              <a:latin typeface="微软雅黑" panose="020B0503020204020204" pitchFamily="34" charset="-122"/>
              <a:ea typeface="微软雅黑" panose="020B0503020204020204" pitchFamily="34" charset="-122"/>
              <a:cs typeface="+mj-cs"/>
            </a:endParaRPr>
          </a:p>
        </p:txBody>
      </p:sp>
      <p:sp>
        <p:nvSpPr>
          <p:cNvPr id="9219" name="灯片编号占位符 1">
            <a:extLst>
              <a:ext uri="{FF2B5EF4-FFF2-40B4-BE49-F238E27FC236}">
                <a16:creationId xmlns:a16="http://schemas.microsoft.com/office/drawing/2014/main" id="{38062E82-CC0D-7759-C0EB-BE2C862D7251}"/>
              </a:ext>
            </a:extLst>
          </p:cNvPr>
          <p:cNvSpPr>
            <a:spLocks noGrp="1"/>
          </p:cNvSpPr>
          <p:nvPr>
            <p:ph type="sldNum" sz="quarter" idx="4294967295"/>
          </p:nvPr>
        </p:nvSpPr>
        <p:spPr bwMode="auto">
          <a:xfrm>
            <a:off x="3059113" y="6516688"/>
            <a:ext cx="332105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fld id="{2351B162-4AA8-42B6-97D0-2AD677B25961}" type="slidenum">
              <a:rPr lang="zh-CN" altLang="en-US" sz="1400" b="1">
                <a:solidFill>
                  <a:srgbClr val="FFFFFF"/>
                </a:solidFill>
                <a:latin typeface="幼圆" panose="02010509060101010101" pitchFamily="49" charset="-122"/>
                <a:ea typeface="幼圆" panose="02010509060101010101" pitchFamily="49" charset="-122"/>
              </a:rPr>
              <a:pPr algn="ctr">
                <a:spcBef>
                  <a:spcPct val="0"/>
                </a:spcBef>
                <a:buFontTx/>
                <a:buNone/>
              </a:pPr>
              <a:t>4</a:t>
            </a:fld>
            <a:endParaRPr lang="zh-CN" altLang="en-US" sz="1400" b="1">
              <a:solidFill>
                <a:srgbClr val="FFFFFF"/>
              </a:solidFill>
              <a:latin typeface="幼圆" panose="02010509060101010101" pitchFamily="49" charset="-122"/>
              <a:ea typeface="幼圆" panose="02010509060101010101" pitchFamily="49" charset="-122"/>
            </a:endParaRPr>
          </a:p>
        </p:txBody>
      </p:sp>
      <p:sp>
        <p:nvSpPr>
          <p:cNvPr id="9220" name="Rectangle 5">
            <a:extLst>
              <a:ext uri="{FF2B5EF4-FFF2-40B4-BE49-F238E27FC236}">
                <a16:creationId xmlns:a16="http://schemas.microsoft.com/office/drawing/2014/main" id="{1D5C19B7-0580-961E-FF6D-ED83AC002A1C}"/>
              </a:ext>
            </a:extLst>
          </p:cNvPr>
          <p:cNvSpPr>
            <a:spLocks noChangeArrowheads="1"/>
          </p:cNvSpPr>
          <p:nvPr/>
        </p:nvSpPr>
        <p:spPr bwMode="auto">
          <a:xfrm>
            <a:off x="71438" y="1289050"/>
            <a:ext cx="8964612"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tabLst>
                <a:tab pos="533400" algn="l"/>
              </a:tabLst>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tabLst>
                <a:tab pos="533400" algn="l"/>
              </a:tabLst>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tabLst>
                <a:tab pos="533400" algn="l"/>
              </a:tabLst>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533400" algn="l"/>
              </a:tabLst>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ts val="1200"/>
              </a:spcBef>
              <a:buClr>
                <a:srgbClr val="0000FF"/>
              </a:buClr>
              <a:buFont typeface="Arial" panose="020B0604020202020204" pitchFamily="34" charset="0"/>
              <a:buNone/>
            </a:pPr>
            <a:endParaRPr kumimoji="1" lang="en-US" altLang="zh-CN" sz="180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ts val="1200"/>
              </a:spcBef>
              <a:buClr>
                <a:srgbClr val="0000FF"/>
              </a:buClr>
              <a:buFont typeface="Arial" panose="020B0604020202020204" pitchFamily="34" charset="0"/>
              <a:buNone/>
            </a:pPr>
            <a:endParaRPr kumimoji="1" lang="en-US" altLang="zh-CN" sz="180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ts val="1200"/>
              </a:spcBef>
              <a:buClr>
                <a:srgbClr val="0000FF"/>
              </a:buClr>
              <a:buFont typeface="Arial" panose="020B0604020202020204" pitchFamily="34" charset="0"/>
              <a:buNone/>
            </a:pPr>
            <a:endParaRPr kumimoji="1" lang="en-US" altLang="zh-CN" sz="180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spcBef>
                <a:spcPts val="1200"/>
              </a:spcBef>
              <a:buClr>
                <a:srgbClr val="0000FF"/>
              </a:buClr>
              <a:buFont typeface="Arial" panose="020B0604020202020204" pitchFamily="34" charset="0"/>
              <a:buNone/>
            </a:pPr>
            <a:endParaRPr kumimoji="1" lang="en-US"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213">
            <a:extLst>
              <a:ext uri="{FF2B5EF4-FFF2-40B4-BE49-F238E27FC236}">
                <a16:creationId xmlns:a16="http://schemas.microsoft.com/office/drawing/2014/main" id="{D616630E-CFB8-4DD3-B808-541FF589250B}"/>
              </a:ext>
            </a:extLst>
          </p:cNvPr>
          <p:cNvSpPr>
            <a:spLocks noChangeArrowheads="1"/>
          </p:cNvSpPr>
          <p:nvPr/>
        </p:nvSpPr>
        <p:spPr bwMode="auto">
          <a:xfrm>
            <a:off x="-23813" y="701675"/>
            <a:ext cx="9112251"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indent="-457200" algn="just" eaLnBrk="1" hangingPunct="1">
              <a:lnSpc>
                <a:spcPct val="135000"/>
              </a:lnSpc>
              <a:spcBef>
                <a:spcPts val="600"/>
              </a:spcBef>
              <a:buClr>
                <a:srgbClr val="0000FF"/>
              </a:buClr>
              <a:buFont typeface="Wingdings" pitchFamily="2" charset="2"/>
              <a:buChar char="v"/>
              <a:defRPr/>
            </a:pPr>
            <a:r>
              <a:rPr lang="zh-CN" altLang="en-US" sz="2200" b="1">
                <a:solidFill>
                  <a:prstClr val="black"/>
                </a:solidFill>
                <a:latin typeface="幼圆" panose="02010509060101010101" pitchFamily="49" charset="-122"/>
                <a:ea typeface="幼圆" panose="02010509060101010101" pitchFamily="49" charset="-122"/>
                <a:cs typeface="+mn-ea"/>
                <a:sym typeface="+mn-lt"/>
              </a:rPr>
              <a:t>预测方法</a:t>
            </a:r>
            <a:endParaRPr lang="en-US" altLang="zh-CN" sz="2200" b="1">
              <a:solidFill>
                <a:prstClr val="black"/>
              </a:solidFill>
              <a:latin typeface="幼圆" panose="02010509060101010101" pitchFamily="49" charset="-122"/>
              <a:ea typeface="幼圆" panose="02010509060101010101" pitchFamily="49" charset="-122"/>
              <a:cs typeface="+mn-ea"/>
              <a:sym typeface="+mn-lt"/>
            </a:endParaRPr>
          </a:p>
        </p:txBody>
      </p:sp>
      <p:sp>
        <p:nvSpPr>
          <p:cNvPr id="9" name="矩形 4">
            <a:extLst>
              <a:ext uri="{FF2B5EF4-FFF2-40B4-BE49-F238E27FC236}">
                <a16:creationId xmlns:a16="http://schemas.microsoft.com/office/drawing/2014/main" id="{DD10FCD4-4C25-4E4B-BCB6-21E8DD9FC82E}"/>
              </a:ext>
            </a:extLst>
          </p:cNvPr>
          <p:cNvSpPr>
            <a:spLocks noChangeArrowheads="1"/>
          </p:cNvSpPr>
          <p:nvPr/>
        </p:nvSpPr>
        <p:spPr bwMode="auto">
          <a:xfrm>
            <a:off x="250825" y="1182688"/>
            <a:ext cx="852805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7338" lvl="2" indent="-287338" algn="just" eaLnBrk="1" hangingPunct="1">
              <a:lnSpc>
                <a:spcPct val="120000"/>
              </a:lnSpc>
              <a:spcBef>
                <a:spcPts val="600"/>
              </a:spcBef>
              <a:buClr>
                <a:srgbClr val="0000FF"/>
              </a:buClr>
              <a:buSzPct val="75000"/>
              <a:buFont typeface="Wingdings" pitchFamily="2" charset="2"/>
              <a:buChar char="Ø"/>
              <a:defRPr/>
            </a:pPr>
            <a:r>
              <a:rPr lang="zh-CN" altLang="en-US" dirty="0">
                <a:solidFill>
                  <a:prstClr val="black"/>
                </a:solidFill>
                <a:latin typeface="幼圆" panose="02010509060101010101" pitchFamily="49" charset="-122"/>
                <a:ea typeface="幼圆" panose="02010509060101010101" pitchFamily="49" charset="-122"/>
                <a:cs typeface="Times New Roman" panose="02020603050405020304" pitchFamily="18" charset="0"/>
                <a:sym typeface="+mn-lt"/>
              </a:rPr>
              <a:t>基于</a:t>
            </a:r>
            <a:r>
              <a:rPr lang="en-US" altLang="zh-CN" dirty="0" err="1">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CNN+GRU+Attention</a:t>
            </a:r>
            <a:r>
              <a:rPr lang="zh-CN" altLang="en-US" dirty="0">
                <a:solidFill>
                  <a:prstClr val="black"/>
                </a:solidFill>
                <a:latin typeface="幼圆" panose="02010509060101010101" pitchFamily="49" charset="-122"/>
                <a:ea typeface="幼圆" panose="02010509060101010101" pitchFamily="49" charset="-122"/>
                <a:cs typeface="Times New Roman" panose="02020603050405020304" pitchFamily="18" charset="0"/>
                <a:sym typeface="+mn-lt"/>
              </a:rPr>
              <a:t>的时间序列预测模型</a:t>
            </a:r>
            <a:endParaRPr lang="en-US" altLang="zh-CN" dirty="0">
              <a:solidFill>
                <a:prstClr val="black"/>
              </a:solidFill>
              <a:latin typeface="幼圆" panose="02010509060101010101" pitchFamily="49" charset="-122"/>
              <a:ea typeface="幼圆" panose="02010509060101010101" pitchFamily="49" charset="-122"/>
              <a:cs typeface="Times New Roman" panose="02020603050405020304" pitchFamily="18" charset="0"/>
              <a:sym typeface="+mn-lt"/>
            </a:endParaRPr>
          </a:p>
          <a:p>
            <a:pPr marL="0" lvl="2" algn="just" eaLnBrk="1" hangingPunct="1">
              <a:lnSpc>
                <a:spcPct val="120000"/>
              </a:lnSpc>
              <a:spcBef>
                <a:spcPts val="600"/>
              </a:spcBef>
              <a:buClr>
                <a:srgbClr val="0000FF"/>
              </a:buClr>
              <a:buSzPct val="75000"/>
              <a:defRPr/>
            </a:pPr>
            <a:r>
              <a:rPr lang="zh-CN" altLang="en-US" kern="100" dirty="0">
                <a:latin typeface="幼圆" panose="02010509060101010101" pitchFamily="49" charset="-122"/>
                <a:ea typeface="幼圆" panose="02010509060101010101" pitchFamily="49" charset="-122"/>
                <a:cs typeface="Times New Roman" panose="02020603050405020304" pitchFamily="18" charset="0"/>
              </a:rPr>
              <a:t>模型由卷积神经网络、长短期记忆网络和注意力机制依次连接组成。</a:t>
            </a:r>
            <a:endParaRPr lang="en-US" altLang="zh-CN" kern="100" dirty="0">
              <a:latin typeface="幼圆" panose="02010509060101010101" pitchFamily="49" charset="-122"/>
              <a:ea typeface="幼圆" panose="02010509060101010101" pitchFamily="49" charset="-122"/>
              <a:cs typeface="Times New Roman" panose="02020603050405020304" pitchFamily="18" charset="0"/>
            </a:endParaRPr>
          </a:p>
          <a:p>
            <a:pPr marL="285750" lvl="2" indent="-285750" algn="just" eaLnBrk="1" hangingPunct="1">
              <a:lnSpc>
                <a:spcPct val="120000"/>
              </a:lnSpc>
              <a:spcBef>
                <a:spcPts val="600"/>
              </a:spcBef>
              <a:buClr>
                <a:srgbClr val="0000FF"/>
              </a:buClr>
              <a:buSzPct val="75000"/>
              <a:buFont typeface="Arial" panose="020B0604020202020204" pitchFamily="34" charset="0"/>
              <a:buChar char="•"/>
              <a:defRPr/>
            </a:pPr>
            <a:r>
              <a:rPr lang="en-US" altLang="zh-CN"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mn-lt"/>
              </a:rPr>
              <a:t>CNN </a:t>
            </a:r>
            <a:r>
              <a:rPr lang="zh-CN" altLang="en-US" dirty="0">
                <a:latin typeface="幼圆" panose="02010509060101010101" pitchFamily="49" charset="-122"/>
                <a:ea typeface="幼圆" panose="02010509060101010101" pitchFamily="49" charset="-122"/>
              </a:rPr>
              <a:t>特有的卷积核池化操作能更好的提取数据的特征信息</a:t>
            </a:r>
            <a:r>
              <a:rPr lang="zh-CN" altLang="zh-CN" kern="100" dirty="0">
                <a:latin typeface="幼圆" panose="02010509060101010101" pitchFamily="49" charset="-122"/>
                <a:ea typeface="幼圆" panose="02010509060101010101" pitchFamily="49" charset="-122"/>
                <a:cs typeface="Times New Roman" panose="02020603050405020304" pitchFamily="18" charset="0"/>
              </a:rPr>
              <a:t>。</a:t>
            </a:r>
            <a:endParaRPr lang="en-US" altLang="zh-CN" kern="100" dirty="0">
              <a:latin typeface="幼圆" panose="02010509060101010101" pitchFamily="49" charset="-122"/>
              <a:ea typeface="幼圆" panose="02010509060101010101" pitchFamily="49" charset="-122"/>
              <a:cs typeface="Times New Roman" panose="02020603050405020304" pitchFamily="18" charset="0"/>
            </a:endParaRPr>
          </a:p>
          <a:p>
            <a:pPr marL="285750" lvl="2" indent="-285750" algn="just" eaLnBrk="1" hangingPunct="1">
              <a:lnSpc>
                <a:spcPct val="120000"/>
              </a:lnSpc>
              <a:spcBef>
                <a:spcPts val="600"/>
              </a:spcBef>
              <a:buClr>
                <a:srgbClr val="0000FF"/>
              </a:buClr>
              <a:buSzPct val="75000"/>
              <a:buFont typeface="Arial" panose="020B0604020202020204" pitchFamily="34" charset="0"/>
              <a:buChar char="•"/>
              <a:defRPr/>
            </a:pPr>
            <a:r>
              <a:rPr lang="en-US" altLang="zh-CN"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mn-lt"/>
              </a:rPr>
              <a:t>GRU </a:t>
            </a:r>
            <a:r>
              <a:rPr lang="zh-CN" altLang="en-US" kern="100" dirty="0">
                <a:latin typeface="幼圆" panose="02010509060101010101" pitchFamily="49" charset="-122"/>
                <a:ea typeface="幼圆" panose="02010509060101010101" pitchFamily="49" charset="-122"/>
                <a:cs typeface="Times New Roman" panose="02020603050405020304" pitchFamily="18" charset="0"/>
              </a:rPr>
              <a:t>具有很强的记忆性，可以解决序列中的长依赖问题。</a:t>
            </a:r>
            <a:endParaRPr lang="en-US" altLang="zh-CN" kern="100" dirty="0">
              <a:latin typeface="幼圆" panose="02010509060101010101" pitchFamily="49" charset="-122"/>
              <a:ea typeface="幼圆" panose="02010509060101010101" pitchFamily="49" charset="-122"/>
              <a:cs typeface="Times New Roman" panose="02020603050405020304" pitchFamily="18" charset="0"/>
            </a:endParaRPr>
          </a:p>
          <a:p>
            <a:pPr marL="285750" lvl="2" indent="-285750" algn="just" eaLnBrk="1" hangingPunct="1">
              <a:lnSpc>
                <a:spcPct val="120000"/>
              </a:lnSpc>
              <a:spcBef>
                <a:spcPts val="600"/>
              </a:spcBef>
              <a:buClr>
                <a:srgbClr val="0000FF"/>
              </a:buClr>
              <a:buSzPct val="75000"/>
              <a:buFont typeface="Arial" panose="020B0604020202020204" pitchFamily="34" charset="0"/>
              <a:buChar char="•"/>
              <a:defRPr/>
            </a:pPr>
            <a:r>
              <a:rPr lang="en-US" altLang="zh-CN" dirty="0">
                <a:solidFill>
                  <a:prstClr val="black"/>
                </a:solidFill>
                <a:latin typeface="Times New Roman" panose="02020603050405020304" pitchFamily="18" charset="0"/>
                <a:ea typeface="微软雅黑 Light" panose="020B0502040204020203" pitchFamily="34" charset="-122"/>
                <a:cs typeface="Times New Roman" panose="02020603050405020304" pitchFamily="18" charset="0"/>
                <a:sym typeface="+mn-lt"/>
              </a:rPr>
              <a:t>Attention </a:t>
            </a:r>
            <a:r>
              <a:rPr lang="zh-CN" altLang="en-US" dirty="0">
                <a:solidFill>
                  <a:prstClr val="black"/>
                </a:solidFill>
                <a:latin typeface="幼圆" panose="02010509060101010101" pitchFamily="49" charset="-122"/>
                <a:ea typeface="幼圆" panose="02010509060101010101" pitchFamily="49" charset="-122"/>
                <a:cs typeface="Times New Roman" panose="02020603050405020304" pitchFamily="18" charset="0"/>
                <a:sym typeface="+mn-lt"/>
              </a:rPr>
              <a:t>机制通过给重要输入更大权值的方式</a:t>
            </a:r>
            <a:r>
              <a:rPr lang="zh-CN" altLang="en-US" kern="100" dirty="0">
                <a:solidFill>
                  <a:prstClr val="black"/>
                </a:solidFill>
                <a:latin typeface="幼圆" panose="02010509060101010101" pitchFamily="49" charset="-122"/>
                <a:ea typeface="幼圆" panose="02010509060101010101" pitchFamily="49" charset="-122"/>
                <a:cs typeface="Times New Roman" panose="02020603050405020304" pitchFamily="18" charset="0"/>
                <a:sym typeface="+mn-lt"/>
              </a:rPr>
              <a:t>增加注意力，提高预测精度。</a:t>
            </a:r>
            <a:endParaRPr lang="en-US" altLang="zh-CN" dirty="0">
              <a:solidFill>
                <a:prstClr val="black"/>
              </a:solidFill>
              <a:latin typeface="Tahoma"/>
              <a:ea typeface="幼圆"/>
              <a:cs typeface="+mn-ea"/>
              <a:sym typeface="+mn-lt"/>
            </a:endParaRPr>
          </a:p>
        </p:txBody>
      </p:sp>
      <p:sp>
        <p:nvSpPr>
          <p:cNvPr id="9224" name="Rectangle 2">
            <a:extLst>
              <a:ext uri="{FF2B5EF4-FFF2-40B4-BE49-F238E27FC236}">
                <a16:creationId xmlns:a16="http://schemas.microsoft.com/office/drawing/2014/main" id="{06665FED-FCF1-2756-7813-762C391FAB2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9225" name="Rectangle 4">
            <a:extLst>
              <a:ext uri="{FF2B5EF4-FFF2-40B4-BE49-F238E27FC236}">
                <a16:creationId xmlns:a16="http://schemas.microsoft.com/office/drawing/2014/main" id="{21967BFB-6D84-2ED5-C13C-D079E38BC1D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3212355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j-cs"/>
            </a:endParaRPr>
          </a:p>
        </p:txBody>
      </p:sp>
      <p:sp>
        <p:nvSpPr>
          <p:cNvPr id="25" name="标题 1"/>
          <p:cNvSpPr txBox="1"/>
          <p:nvPr/>
        </p:nvSpPr>
        <p:spPr>
          <a:xfrm>
            <a:off x="323850" y="206375"/>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
        <p:nvSpPr>
          <p:cNvPr id="27" name="标题 1"/>
          <p:cNvSpPr txBox="1"/>
          <p:nvPr/>
        </p:nvSpPr>
        <p:spPr>
          <a:xfrm>
            <a:off x="34925" y="-100012"/>
            <a:ext cx="8578850" cy="792163"/>
          </a:xfrm>
          <a:prstGeom prst="rect">
            <a:avLst/>
          </a:prstGeom>
        </p:spPr>
        <p:txBody>
          <a:bodyPr anchor="ctr">
            <a:normAutofit fontScale="97500"/>
          </a:bodyPr>
          <a:lstStyle/>
          <a:p>
            <a:pPr marR="0" defTabSz="914400">
              <a:buClrTx/>
              <a:buSzTx/>
              <a:buFont typeface="Arial" panose="020B0604020202020204" pitchFamily="34" charset="0"/>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p>
        </p:txBody>
      </p:sp>
      <p:sp>
        <p:nvSpPr>
          <p:cNvPr id="11269" name="Rectangle 58"/>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0" name="Rectangle 60"/>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1" name="Rectangle 82"/>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8" name="Rectangle 213"/>
          <p:cNvSpPr>
            <a:spLocks noChangeArrowheads="1"/>
          </p:cNvSpPr>
          <p:nvPr/>
        </p:nvSpPr>
        <p:spPr bwMode="auto">
          <a:xfrm>
            <a:off x="107950" y="673100"/>
            <a:ext cx="9112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数学模型</a:t>
            </a:r>
            <a:endParaRPr kumimoji="0" lang="en-US" altLang="zh-CN"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20" name="矩形 4"/>
          <p:cNvSpPr>
            <a:spLocks noChangeArrowheads="1"/>
          </p:cNvSpPr>
          <p:nvPr/>
        </p:nvSpPr>
        <p:spPr bwMode="auto">
          <a:xfrm>
            <a:off x="323850" y="1214438"/>
            <a:ext cx="8362950" cy="137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8290" marR="0" lvl="2" indent="-288290" algn="just" defTabSz="914400" rtl="0" eaLnBrk="1" fontAlgn="base" latinLnBrk="0" hangingPunct="1">
              <a:lnSpc>
                <a:spcPct val="120000"/>
              </a:lnSpc>
              <a:spcBef>
                <a:spcPts val="600"/>
              </a:spcBef>
              <a:spcAft>
                <a:spcPct val="0"/>
              </a:spcAft>
              <a:buClr>
                <a:srgbClr val="0000FF"/>
              </a:buClr>
              <a:buSzPct val="75000"/>
              <a:buFont typeface="Wingdings" panose="05000000000000000000" pitchFamily="2" charset="2"/>
              <a:buChar char="Ø"/>
              <a:defRPr/>
            </a:pPr>
            <a:r>
              <a:rPr kumimoji="0" lang="zh-CN" altLang="en-US" sz="1800" b="0" i="0" u="none" strike="noStrike" kern="100" cap="none" spc="0" normalizeH="0" baseline="0" noProof="0" dirty="0">
                <a:ln>
                  <a:noFill/>
                </a:ln>
                <a:solidFill>
                  <a:srgbClr val="000000"/>
                </a:solidFill>
                <a:effectLst/>
                <a:uLnTx/>
                <a:uFillTx/>
                <a:latin typeface="幼圆" panose="02010509060101010101" pitchFamily="49" charset="-122"/>
                <a:ea typeface="幼圆" panose="02010509060101010101" pitchFamily="49" charset="-122"/>
                <a:cs typeface="Times New Roman" panose="02020603050405020304" pitchFamily="18" charset="0"/>
              </a:rPr>
              <a:t>针对钢铁企业实际需要，建立了偏离煤气柜柜位中间波动成本</a:t>
            </a:r>
            <a:r>
              <a:rPr lang="zh-CN" altLang="en-US" kern="100" dirty="0">
                <a:solidFill>
                  <a:srgbClr val="000000"/>
                </a:solidFill>
                <a:latin typeface="幼圆" panose="02010509060101010101" pitchFamily="49" charset="-122"/>
                <a:ea typeface="幼圆" panose="02010509060101010101" pitchFamily="49" charset="-122"/>
                <a:cs typeface="Times New Roman" panose="02020603050405020304" pitchFamily="18" charset="0"/>
              </a:rPr>
              <a:t>、</a:t>
            </a:r>
            <a:r>
              <a:rPr kumimoji="0" lang="zh-CN" altLang="en-US" sz="1800" b="0" i="0" u="none" strike="noStrike" kern="100" cap="none" spc="0" normalizeH="0" baseline="0" noProof="0" dirty="0">
                <a:ln>
                  <a:noFill/>
                </a:ln>
                <a:solidFill>
                  <a:srgbClr val="000000"/>
                </a:solidFill>
                <a:effectLst/>
                <a:uLnTx/>
                <a:uFillTx/>
                <a:latin typeface="幼圆" panose="02010509060101010101" pitchFamily="49" charset="-122"/>
                <a:ea typeface="幼圆" panose="02010509060101010101" pitchFamily="49" charset="-122"/>
                <a:cs typeface="Times New Roman" panose="02020603050405020304" pitchFamily="18" charset="0"/>
              </a:rPr>
              <a:t>煤气排放成本与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煤气</a:t>
            </a:r>
            <a:r>
              <a:rPr lang="zh-CN" altLang="zh-CN" kern="100" dirty="0">
                <a:solidFill>
                  <a:srgbClr val="000000"/>
                </a:solidFill>
                <a:latin typeface="幼圆" panose="02010509060101010101" pitchFamily="49" charset="-122"/>
                <a:ea typeface="幼圆" panose="02010509060101010101" pitchFamily="49" charset="-122"/>
                <a:cs typeface="Times New Roman" panose="02020603050405020304" pitchFamily="18" charset="0"/>
              </a:rPr>
              <a:t>供应发电厂不足所需增加采购电量成本</a:t>
            </a:r>
            <a:r>
              <a:rPr lang="zh-CN" altLang="en-US" kern="100" dirty="0">
                <a:solidFill>
                  <a:srgbClr val="000000"/>
                </a:solidFill>
                <a:latin typeface="幼圆" panose="02010509060101010101" pitchFamily="49" charset="-122"/>
                <a:ea typeface="幼圆" panose="02010509060101010101" pitchFamily="49" charset="-122"/>
                <a:cs typeface="Times New Roman" panose="02020603050405020304" pitchFamily="18" charset="0"/>
              </a:rPr>
              <a:t>之和最小</a:t>
            </a:r>
            <a:r>
              <a:rPr kumimoji="0" lang="zh-CN" altLang="en-US" sz="1800" b="0" i="0" u="none" strike="noStrike" kern="100" cap="none" spc="0" normalizeH="0" baseline="0" noProof="0" dirty="0">
                <a:ln>
                  <a:noFill/>
                </a:ln>
                <a:solidFill>
                  <a:srgbClr val="000000"/>
                </a:solidFill>
                <a:effectLst/>
                <a:uLnTx/>
                <a:uFillTx/>
                <a:latin typeface="幼圆" panose="02010509060101010101" pitchFamily="49" charset="-122"/>
                <a:ea typeface="幼圆" panose="02010509060101010101" pitchFamily="49" charset="-122"/>
                <a:cs typeface="Times New Roman" panose="02020603050405020304" pitchFamily="18" charset="0"/>
              </a:rPr>
              <a:t>化的单目标优化模型，并结合实际生产情况，考虑了煤气混合比例约束，柜位容量约束，煤气消耗用户热值约束等约束条件。</a:t>
            </a:r>
            <a:endPar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ea"/>
              <a:sym typeface="+mn-lt"/>
            </a:endParaRPr>
          </a:p>
        </p:txBody>
      </p:sp>
      <p:sp>
        <p:nvSpPr>
          <p:cNvPr id="3" name="Rectangle 213">
            <a:extLst>
              <a:ext uri="{FF2B5EF4-FFF2-40B4-BE49-F238E27FC236}">
                <a16:creationId xmlns:a16="http://schemas.microsoft.com/office/drawing/2014/main" id="{20A36FB2-47E3-B4E2-20D7-0E83A6E185EE}"/>
              </a:ext>
            </a:extLst>
          </p:cNvPr>
          <p:cNvSpPr>
            <a:spLocks noChangeArrowheads="1"/>
          </p:cNvSpPr>
          <p:nvPr/>
        </p:nvSpPr>
        <p:spPr bwMode="auto">
          <a:xfrm>
            <a:off x="107950" y="2924175"/>
            <a:ext cx="9112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索引</a:t>
            </a:r>
            <a:endParaRPr kumimoji="0" lang="en-US" altLang="zh-CN" sz="22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917370A7-5FE4-2CA5-2565-93BB107E8E7C}"/>
                  </a:ext>
                </a:extLst>
              </p:cNvPr>
              <p:cNvGraphicFramePr>
                <a:graphicFrameLocks noGrp="1"/>
              </p:cNvGraphicFramePr>
              <p:nvPr>
                <p:extLst>
                  <p:ext uri="{D42A27DB-BD31-4B8C-83A1-F6EECF244321}">
                    <p14:modId xmlns:p14="http://schemas.microsoft.com/office/powerpoint/2010/main" val="1504553694"/>
                  </p:ext>
                </p:extLst>
              </p:nvPr>
            </p:nvGraphicFramePr>
            <p:xfrm>
              <a:off x="683568" y="3760988"/>
              <a:ext cx="7930207" cy="1854200"/>
            </p:xfrm>
            <a:graphic>
              <a:graphicData uri="http://schemas.openxmlformats.org/drawingml/2006/table">
                <a:tbl>
                  <a:tblPr firstRow="1" bandRow="1">
                    <a:tableStyleId>{69CF1AB2-1976-4502-BF36-3FF5EA218861}</a:tableStyleId>
                  </a:tblPr>
                  <a:tblGrid>
                    <a:gridCol w="864096">
                      <a:extLst>
                        <a:ext uri="{9D8B030D-6E8A-4147-A177-3AD203B41FA5}">
                          <a16:colId xmlns:a16="http://schemas.microsoft.com/office/drawing/2014/main" val="3637672884"/>
                        </a:ext>
                      </a:extLst>
                    </a:gridCol>
                    <a:gridCol w="7066111">
                      <a:extLst>
                        <a:ext uri="{9D8B030D-6E8A-4147-A177-3AD203B41FA5}">
                          <a16:colId xmlns:a16="http://schemas.microsoft.com/office/drawing/2014/main" val="1385971660"/>
                        </a:ext>
                      </a:extLst>
                    </a:gridCol>
                  </a:tblGrid>
                  <a:tr h="370840">
                    <a:tc>
                      <a:txBody>
                        <a:bodyPr/>
                        <a:lstStyle/>
                        <a:p>
                          <a:pPr/>
                          <a14:m>
                            <m:oMathPara xmlns:m="http://schemas.openxmlformats.org/officeDocument/2006/math">
                              <m:oMathParaPr>
                                <m:jc m:val="centerGroup"/>
                              </m:oMathParaPr>
                              <m:oMath xmlns:m="http://schemas.openxmlformats.org/officeDocument/2006/math">
                                <m:r>
                                  <a:rPr lang="zh-CN" altLang="en-US"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oMath>
                            </m:oMathPara>
                          </a14:m>
                          <a:endParaRPr lang="zh-CN" altLang="en-US" sz="18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ct val="100000"/>
                            </a:lnSpc>
                          </a:pP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r>
                                <a:rPr lang="zh-CN" altLang="en-US" sz="1800" b="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时段，</a:t>
                          </a:r>
                          <a14:m>
                            <m:oMath xmlns:m="http://schemas.openxmlformats.org/officeDocument/2006/math">
                              <m:r>
                                <a:rPr lang="zh-CN" altLang="en-US" sz="1800" b="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800" b="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=1,2,…,</m:t>
                              </m:r>
                              <m:r>
                                <a:rPr lang="zh-CN" altLang="en-US" sz="1800" b="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a:t>
                          </a:r>
                          <a14:m>
                            <m:oMath xmlns:m="http://schemas.openxmlformats.org/officeDocument/2006/math">
                              <m:r>
                                <a:rPr lang="zh-CN" altLang="en-US"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表示</a:t>
                          </a:r>
                          <a:r>
                            <a:rPr lang="zh-CN" sz="1800" b="0" kern="10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周期总数</a:t>
                          </a:r>
                          <a:endParaRPr lang="zh-CN" sz="1800" b="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1996875"/>
                      </a:ext>
                    </a:extLst>
                  </a:tr>
                  <a:tr h="370840">
                    <a:tc>
                      <a:txBody>
                        <a:bodyPr/>
                        <a:lstStyle/>
                        <a:p>
                          <a:pPr indent="0" algn="dist" fontAlgn="ctr">
                            <a:lnSpc>
                              <a:spcPts val="2200"/>
                            </a:lnSpc>
                          </a:pPr>
                          <a14:m>
                            <m:oMathPara xmlns:m="http://schemas.openxmlformats.org/officeDocument/2006/math">
                              <m:oMathParaPr>
                                <m:jc m:val="center"/>
                              </m:oMathParaPr>
                              <m:oMath xmlns:m="http://schemas.openxmlformats.org/officeDocument/2006/math">
                                <m:sSub>
                                  <m:sSubPr>
                                    <m:ctrlPr>
                                      <a:rPr lang="zh-CN" sz="1800" i="1" kern="0">
                                        <a:solidFill>
                                          <a:srgbClr val="000000"/>
                                        </a:solidFill>
                                        <a:effectLst/>
                                        <a:latin typeface="Cambria Math" panose="02040503050406030204" pitchFamily="18" charset="0"/>
                                        <a:ea typeface="+mn-ea"/>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mn-ea"/>
                                        <a:cs typeface="Times New Roman" panose="02020603050405020304" pitchFamily="18" charset="0"/>
                                      </a:rPr>
                                      <m:t>𝑖</m:t>
                                    </m:r>
                                  </m:e>
                                  <m:sub>
                                    <m:r>
                                      <a:rPr lang="zh-CN" sz="1800" i="1" kern="0">
                                        <a:solidFill>
                                          <a:srgbClr val="000000"/>
                                        </a:solidFill>
                                        <a:effectLst/>
                                        <a:latin typeface="Cambria Math" panose="02040503050406030204" pitchFamily="18" charset="0"/>
                                        <a:ea typeface="+mn-ea"/>
                                        <a:cs typeface="Times New Roman" panose="02020603050405020304" pitchFamily="18" charset="0"/>
                                      </a:rPr>
                                      <m:t>1</m:t>
                                    </m:r>
                                  </m:sub>
                                </m:sSub>
                              </m:oMath>
                            </m:oMathPara>
                          </a14:m>
                          <a:endParaRPr lang="zh-CN" sz="1800" kern="100" dirty="0">
                            <a:effectLst/>
                            <a:latin typeface="+mn-ea"/>
                            <a:ea typeface="+mn-ea"/>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种消耗单一煤气工序，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=1,2,…,</m:t>
                              </m:r>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表示单一煤气工序总数</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16607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zh-CN" altLang="zh-CN" sz="1800" i="1" kern="1200" smtClean="0">
                                        <a:solidFill>
                                          <a:schemeClr val="dk1"/>
                                        </a:solidFill>
                                        <a:effectLst/>
                                        <a:latin typeface="Cambria Math" panose="02040503050406030204" pitchFamily="18" charset="0"/>
                                        <a:ea typeface="+mn-ea"/>
                                        <a:cs typeface="+mn-cs"/>
                                      </a:rPr>
                                    </m:ctrlPr>
                                  </m:sSubPr>
                                  <m:e>
                                    <m:r>
                                      <a:rPr lang="zh-CN" altLang="en-US" sz="1800" i="1" kern="1200">
                                        <a:solidFill>
                                          <a:schemeClr val="dk1"/>
                                        </a:solidFill>
                                        <a:effectLst/>
                                        <a:latin typeface="Cambria Math" panose="02040503050406030204" pitchFamily="18" charset="0"/>
                                        <a:ea typeface="+mn-ea"/>
                                        <a:cs typeface="+mn-cs"/>
                                      </a:rPr>
                                      <m:t>𝑖</m:t>
                                    </m:r>
                                  </m:e>
                                  <m:sub>
                                    <m:r>
                                      <a:rPr lang="zh-CN" altLang="zh-CN" sz="1800" i="1" kern="1200">
                                        <a:solidFill>
                                          <a:schemeClr val="dk1"/>
                                        </a:solidFill>
                                        <a:effectLst/>
                                        <a:latin typeface="Cambria Math" panose="02040503050406030204" pitchFamily="18" charset="0"/>
                                        <a:ea typeface="+mn-ea"/>
                                        <a:cs typeface="+mn-cs"/>
                                      </a:rPr>
                                      <m:t>2</m:t>
                                    </m:r>
                                  </m:sub>
                                </m:sSub>
                              </m:oMath>
                            </m:oMathPara>
                          </a14:m>
                          <a:endParaRPr lang="en-US" altLang="zh-C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种消耗混合煤气工序，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=1,2,…,</m:t>
                              </m:r>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a:t>
                          </a:r>
                          <a14:m>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表示混合煤气工序总数</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9423034"/>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1800" i="1" kern="1200" smtClean="0">
                                    <a:solidFill>
                                      <a:schemeClr val="dk1"/>
                                    </a:solidFill>
                                    <a:effectLst/>
                                    <a:latin typeface="Cambria Math" panose="02040503050406030204" pitchFamily="18" charset="0"/>
                                    <a:ea typeface="+mn-ea"/>
                                    <a:cs typeface="+mn-cs"/>
                                  </a:rPr>
                                  <m:t>𝑗</m:t>
                                </m:r>
                              </m:oMath>
                            </m:oMathPara>
                          </a14:m>
                          <a:endParaRPr lang="en-US" altLang="zh-C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种煤气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=1,2,…,</m:t>
                              </m:r>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𝐽</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表示煤气总数</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9089786"/>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sz="1800" i="1" kern="1200" smtClean="0">
                                    <a:solidFill>
                                      <a:schemeClr val="dk1"/>
                                    </a:solidFill>
                                    <a:effectLst/>
                                    <a:latin typeface="Cambria Math" panose="02040503050406030204" pitchFamily="18" charset="0"/>
                                    <a:ea typeface="+mn-ea"/>
                                    <a:cs typeface="+mn-cs"/>
                                  </a:rPr>
                                  <m:t>𝑙</m:t>
                                </m:r>
                              </m:oMath>
                            </m:oMathPara>
                          </a14:m>
                          <a:endParaRPr lang="en-US" altLang="zh-C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种煤气配比方案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m:t>
                              </m:r>
                              <m: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=1,2,3,…,</m:t>
                              </m:r>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𝐿</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𝐿</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表示方案总数</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6722902"/>
                      </a:ext>
                    </a:extLst>
                  </a:tr>
                </a:tbl>
              </a:graphicData>
            </a:graphic>
          </p:graphicFrame>
        </mc:Choice>
        <mc:Fallback xmlns="">
          <p:graphicFrame>
            <p:nvGraphicFramePr>
              <p:cNvPr id="5" name="表格 4">
                <a:extLst>
                  <a:ext uri="{FF2B5EF4-FFF2-40B4-BE49-F238E27FC236}">
                    <a16:creationId xmlns:a16="http://schemas.microsoft.com/office/drawing/2014/main" id="{917370A7-5FE4-2CA5-2565-93BB107E8E7C}"/>
                  </a:ext>
                </a:extLst>
              </p:cNvPr>
              <p:cNvGraphicFramePr>
                <a:graphicFrameLocks noGrp="1"/>
              </p:cNvGraphicFramePr>
              <p:nvPr>
                <p:extLst>
                  <p:ext uri="{D42A27DB-BD31-4B8C-83A1-F6EECF244321}">
                    <p14:modId xmlns:p14="http://schemas.microsoft.com/office/powerpoint/2010/main" val="1504553694"/>
                  </p:ext>
                </p:extLst>
              </p:nvPr>
            </p:nvGraphicFramePr>
            <p:xfrm>
              <a:off x="683568" y="3760988"/>
              <a:ext cx="7930207" cy="1854200"/>
            </p:xfrm>
            <a:graphic>
              <a:graphicData uri="http://schemas.openxmlformats.org/drawingml/2006/table">
                <a:tbl>
                  <a:tblPr firstRow="1" bandRow="1">
                    <a:tableStyleId>{69CF1AB2-1976-4502-BF36-3FF5EA218861}</a:tableStyleId>
                  </a:tblPr>
                  <a:tblGrid>
                    <a:gridCol w="864096">
                      <a:extLst>
                        <a:ext uri="{9D8B030D-6E8A-4147-A177-3AD203B41FA5}">
                          <a16:colId xmlns:a16="http://schemas.microsoft.com/office/drawing/2014/main" val="3637672884"/>
                        </a:ext>
                      </a:extLst>
                    </a:gridCol>
                    <a:gridCol w="7066111">
                      <a:extLst>
                        <a:ext uri="{9D8B030D-6E8A-4147-A177-3AD203B41FA5}">
                          <a16:colId xmlns:a16="http://schemas.microsoft.com/office/drawing/2014/main" val="1385971660"/>
                        </a:ext>
                      </a:extLst>
                    </a:gridCol>
                  </a:tblGrid>
                  <a:tr h="370840">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4918" r="-816901" b="-4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241" t="-4918" b="-426230"/>
                          </a:stretch>
                        </a:blipFill>
                      </a:tcPr>
                    </a:tc>
                    <a:extLst>
                      <a:ext uri="{0D108BD9-81ED-4DB2-BD59-A6C34878D82A}">
                        <a16:rowId xmlns:a16="http://schemas.microsoft.com/office/drawing/2014/main" val="2061996875"/>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04918" r="-816901" b="-3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241" t="-104918" b="-326230"/>
                          </a:stretch>
                        </a:blipFill>
                      </a:tcPr>
                    </a:tc>
                    <a:extLst>
                      <a:ext uri="{0D108BD9-81ED-4DB2-BD59-A6C34878D82A}">
                        <a16:rowId xmlns:a16="http://schemas.microsoft.com/office/drawing/2014/main" val="2861660769"/>
                      </a:ext>
                    </a:extLst>
                  </a:tr>
                  <a:tr h="370840">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01613" r="-816901" b="-220968"/>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241" t="-201613" b="-220968"/>
                          </a:stretch>
                        </a:blipFill>
                      </a:tcPr>
                    </a:tc>
                    <a:extLst>
                      <a:ext uri="{0D108BD9-81ED-4DB2-BD59-A6C34878D82A}">
                        <a16:rowId xmlns:a16="http://schemas.microsoft.com/office/drawing/2014/main" val="2139423034"/>
                      </a:ext>
                    </a:extLst>
                  </a:tr>
                  <a:tr h="370840">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06557" r="-816901" b="-1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241" t="-306557" b="-124590"/>
                          </a:stretch>
                        </a:blipFill>
                      </a:tcPr>
                    </a:tc>
                    <a:extLst>
                      <a:ext uri="{0D108BD9-81ED-4DB2-BD59-A6C34878D82A}">
                        <a16:rowId xmlns:a16="http://schemas.microsoft.com/office/drawing/2014/main" val="1339089786"/>
                      </a:ext>
                    </a:extLst>
                  </a:tr>
                  <a:tr h="370840">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406557" r="-816901" b="-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241" t="-406557" b="-24590"/>
                          </a:stretch>
                        </a:blipFill>
                      </a:tcPr>
                    </a:tc>
                    <a:extLst>
                      <a:ext uri="{0D108BD9-81ED-4DB2-BD59-A6C34878D82A}">
                        <a16:rowId xmlns:a16="http://schemas.microsoft.com/office/drawing/2014/main" val="4136722902"/>
                      </a:ext>
                    </a:extLst>
                  </a:tr>
                </a:tbl>
              </a:graphicData>
            </a:graphic>
          </p:graphicFrame>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j-cs"/>
            </a:endParaRPr>
          </a:p>
        </p:txBody>
      </p:sp>
      <p:sp>
        <p:nvSpPr>
          <p:cNvPr id="25" name="标题 1"/>
          <p:cNvSpPr txBox="1"/>
          <p:nvPr/>
        </p:nvSpPr>
        <p:spPr>
          <a:xfrm>
            <a:off x="323850" y="206375"/>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
        <p:nvSpPr>
          <p:cNvPr id="27" name="标题 1"/>
          <p:cNvSpPr txBox="1"/>
          <p:nvPr/>
        </p:nvSpPr>
        <p:spPr>
          <a:xfrm>
            <a:off x="34925" y="-100012"/>
            <a:ext cx="8578850" cy="792163"/>
          </a:xfrm>
          <a:prstGeom prst="rect">
            <a:avLst/>
          </a:prstGeom>
        </p:spPr>
        <p:txBody>
          <a:bodyPr anchor="ctr">
            <a:normAutofit fontScale="97500"/>
          </a:bodyPr>
          <a:lstStyle/>
          <a:p>
            <a:pPr marR="0" defTabSz="914400">
              <a:buClrTx/>
              <a:buSzTx/>
              <a:buFont typeface="Arial" panose="020B0604020202020204" pitchFamily="34" charset="0"/>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p>
        </p:txBody>
      </p:sp>
      <p:sp>
        <p:nvSpPr>
          <p:cNvPr id="11269" name="Rectangle 58"/>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0" name="Rectangle 60"/>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1" name="Rectangle 82"/>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 name="文本框 10">
            <a:extLst>
              <a:ext uri="{FF2B5EF4-FFF2-40B4-BE49-F238E27FC236}">
                <a16:creationId xmlns:a16="http://schemas.microsoft.com/office/drawing/2014/main" id="{B33DC7C1-EF18-F364-B54C-BFDD95166801}"/>
              </a:ext>
            </a:extLst>
          </p:cNvPr>
          <p:cNvSpPr txBox="1"/>
          <p:nvPr/>
        </p:nvSpPr>
        <p:spPr>
          <a:xfrm>
            <a:off x="158159" y="875993"/>
            <a:ext cx="4671390" cy="491353"/>
          </a:xfrm>
          <a:prstGeom prst="rect">
            <a:avLst/>
          </a:prstGeom>
          <a:noFill/>
        </p:spPr>
        <p:txBody>
          <a:bodyPr wrap="square">
            <a:spAutoFit/>
          </a:bodyPr>
          <a:lstStyle/>
          <a:p>
            <a:pPr marL="285750" marR="0" lvl="0" indent="-360045"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dirty="0">
                <a:ln>
                  <a:noFill/>
                </a:ln>
                <a:solidFill>
                  <a:prstClr val="black"/>
                </a:solidFill>
                <a:effectLst/>
                <a:uLnTx/>
                <a:uFillTx/>
                <a:latin typeface="Tahoma" panose="020B0604030504040204"/>
                <a:ea typeface="幼圆" panose="02010509060101010101" pitchFamily="49" charset="-122"/>
                <a:cs typeface="+mn-ea"/>
              </a:rPr>
              <a:t>模型参数</a:t>
            </a:r>
          </a:p>
        </p:txBody>
      </p:sp>
      <mc:AlternateContent xmlns:mc="http://schemas.openxmlformats.org/markup-compatibility/2006" xmlns:a14="http://schemas.microsoft.com/office/drawing/2010/main">
        <mc:Choice Requires="a14">
          <p:graphicFrame>
            <p:nvGraphicFramePr>
              <p:cNvPr id="13" name="表格 4">
                <a:extLst>
                  <a:ext uri="{FF2B5EF4-FFF2-40B4-BE49-F238E27FC236}">
                    <a16:creationId xmlns:a16="http://schemas.microsoft.com/office/drawing/2014/main" id="{369F29AC-C54D-7EE1-DB26-A70BA1A1F8F1}"/>
                  </a:ext>
                </a:extLst>
              </p:cNvPr>
              <p:cNvGraphicFramePr>
                <a:graphicFrameLocks noGrp="1"/>
              </p:cNvGraphicFramePr>
              <p:nvPr>
                <p:extLst>
                  <p:ext uri="{D42A27DB-BD31-4B8C-83A1-F6EECF244321}">
                    <p14:modId xmlns:p14="http://schemas.microsoft.com/office/powerpoint/2010/main" val="3639079668"/>
                  </p:ext>
                </p:extLst>
              </p:nvPr>
            </p:nvGraphicFramePr>
            <p:xfrm>
              <a:off x="611560" y="1505686"/>
              <a:ext cx="7632848" cy="5134800"/>
            </p:xfrm>
            <a:graphic>
              <a:graphicData uri="http://schemas.openxmlformats.org/drawingml/2006/table">
                <a:tbl>
                  <a:tblPr firstRow="1" bandRow="1">
                    <a:tableStyleId>{69CF1AB2-1976-4502-BF36-3FF5EA218861}</a:tableStyleId>
                  </a:tblPr>
                  <a:tblGrid>
                    <a:gridCol w="1529562">
                      <a:extLst>
                        <a:ext uri="{9D8B030D-6E8A-4147-A177-3AD203B41FA5}">
                          <a16:colId xmlns:a16="http://schemas.microsoft.com/office/drawing/2014/main" val="3637672884"/>
                        </a:ext>
                      </a:extLst>
                    </a:gridCol>
                    <a:gridCol w="6103286">
                      <a:extLst>
                        <a:ext uri="{9D8B030D-6E8A-4147-A177-3AD203B41FA5}">
                          <a16:colId xmlns:a16="http://schemas.microsoft.com/office/drawing/2014/main" val="1385971660"/>
                        </a:ext>
                      </a:extLst>
                    </a:gridCol>
                  </a:tblGrid>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b="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zh-CN" altLang="en-US" sz="1800" b="0" i="1" kern="0" smtClea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𝐹</m:t>
                                    </m:r>
                                  </m:e>
                                  <m:sub>
                                    <m:r>
                                      <a:rPr lang="zh-CN" altLang="en-US" sz="1800" b="0" i="1" kern="0" smtClea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b>
                                </m:sSub>
                              </m:oMath>
                            </m:oMathPara>
                          </a14:m>
                          <a:endPar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tint val="20000"/>
                          </a:schemeClr>
                        </a:solidFill>
                      </a:tcPr>
                    </a:tc>
                    <a:tc>
                      <a:txBody>
                        <a:bodyPr/>
                        <a:lstStyle/>
                        <a:p>
                          <a:pPr algn="just" fontAlgn="ctr">
                            <a:lnSpc>
                              <a:spcPts val="2200"/>
                            </a:lnSpc>
                          </a:pP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煤气放散成本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1996875"/>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𝐹</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煤气供应不足所需采购电量成本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1660769"/>
                      </a:ext>
                    </a:extLst>
                  </a:tr>
                  <a:tr h="31388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𝐹</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3</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煤气柜位波动成本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9423034"/>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𝐹</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𝑗𝑡</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在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时段的放散量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9089786"/>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𝐸</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sub>
                                </m:sSub>
                              </m:oMath>
                            </m:oMathPara>
                          </a14:m>
                          <a:endParaRPr lang="zh-CN" sz="1800" kern="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发电厂</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时段计划产生电量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6722902"/>
                      </a:ext>
                    </a:extLst>
                  </a:tr>
                  <a:tr h="370840">
                    <a:tc>
                      <a:txBody>
                        <a:bodyPr/>
                        <a:lstStyle/>
                        <a:p>
                          <a:pPr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𝐶</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𝑒𝑙𝑒𝑐</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时段电价</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2123293"/>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𝐻</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up>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p>
                                </m:sSubSup>
                              </m:oMath>
                            </m:oMathPara>
                          </a14:m>
                          <a:endParaRPr lang="zh-CN" sz="1800" kern="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的气柜柜位上限</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8457276"/>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𝐻</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up>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0</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的气柜柜位下限</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1723674"/>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𝑂</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𝑗𝑡</m:t>
                                    </m:r>
                                  </m:sub>
                                </m:sSub>
                              </m:oMath>
                            </m:oMathPara>
                          </a14:m>
                          <a:endParaRPr lang="zh-CN" sz="1800" kern="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发生工序在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时段的发生量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9589926"/>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𝑓</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发生工序单位产出系数</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9442460"/>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𝑆</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𝑗𝑡</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在 </a:t>
                          </a: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时段产品的计划产量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1618526"/>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𝑐</m:t>
                                    </m:r>
                                  </m:e>
                                  <m:sub>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up>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𝐹</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a:t>
                          </a:r>
                          <a14:m>
                            <m:oMath xmlns:m="http://schemas.openxmlformats.org/officeDocument/2006/math">
                              <m:r>
                                <a:rPr lang="zh-CN"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的单位放散成本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1159936"/>
                      </a:ext>
                    </a:extLst>
                  </a:tr>
                  <a:tr h="370840">
                    <a:tc>
                      <a:txBody>
                        <a:bodyPr/>
                        <a:lstStyle/>
                        <a:p>
                          <a:pPr algn="just" fontAlgn="ctr">
                            <a:lnSpc>
                              <a:spcPts val="2200"/>
                            </a:lnSpc>
                          </a:pPr>
                          <a14:m>
                            <m:oMathPara xmlns:m="http://schemas.openxmlformats.org/officeDocument/2006/math">
                              <m:oMathParaPr>
                                <m:jc m:val="center"/>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𝐸</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𝑃</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14:m>
                            <m:oMath xmlns:m="http://schemas.openxmlformats.org/officeDocument/2006/math">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时段电厂计划产生电量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59120697"/>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𝑅</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r>
                                <a:rPr lang="zh-CN"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r>
                                <a:rPr lang="zh-CN"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种煤气的热值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1982847"/>
                      </a:ext>
                    </a:extLst>
                  </a:tr>
                </a:tbl>
              </a:graphicData>
            </a:graphic>
          </p:graphicFrame>
        </mc:Choice>
        <mc:Fallback xmlns="">
          <p:graphicFrame>
            <p:nvGraphicFramePr>
              <p:cNvPr id="13" name="表格 4">
                <a:extLst>
                  <a:ext uri="{FF2B5EF4-FFF2-40B4-BE49-F238E27FC236}">
                    <a16:creationId xmlns:a16="http://schemas.microsoft.com/office/drawing/2014/main" id="{369F29AC-C54D-7EE1-DB26-A70BA1A1F8F1}"/>
                  </a:ext>
                </a:extLst>
              </p:cNvPr>
              <p:cNvGraphicFramePr>
                <a:graphicFrameLocks noGrp="1"/>
              </p:cNvGraphicFramePr>
              <p:nvPr>
                <p:extLst>
                  <p:ext uri="{D42A27DB-BD31-4B8C-83A1-F6EECF244321}">
                    <p14:modId xmlns:p14="http://schemas.microsoft.com/office/powerpoint/2010/main" val="3639079668"/>
                  </p:ext>
                </p:extLst>
              </p:nvPr>
            </p:nvGraphicFramePr>
            <p:xfrm>
              <a:off x="611560" y="1505686"/>
              <a:ext cx="7632848" cy="5134800"/>
            </p:xfrm>
            <a:graphic>
              <a:graphicData uri="http://schemas.openxmlformats.org/drawingml/2006/table">
                <a:tbl>
                  <a:tblPr firstRow="1" bandRow="1">
                    <a:tableStyleId>{69CF1AB2-1976-4502-BF36-3FF5EA218861}</a:tableStyleId>
                  </a:tblPr>
                  <a:tblGrid>
                    <a:gridCol w="1529562">
                      <a:extLst>
                        <a:ext uri="{9D8B030D-6E8A-4147-A177-3AD203B41FA5}">
                          <a16:colId xmlns:a16="http://schemas.microsoft.com/office/drawing/2014/main" val="3637672884"/>
                        </a:ext>
                      </a:extLst>
                    </a:gridCol>
                    <a:gridCol w="6103286">
                      <a:extLst>
                        <a:ext uri="{9D8B030D-6E8A-4147-A177-3AD203B41FA5}">
                          <a16:colId xmlns:a16="http://schemas.microsoft.com/office/drawing/2014/main" val="1385971660"/>
                        </a:ext>
                      </a:extLst>
                    </a:gridCol>
                  </a:tblGrid>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6557" r="-399203" b="-1308197"/>
                          </a:stretch>
                        </a:blipFill>
                      </a:tcPr>
                    </a:tc>
                    <a:tc>
                      <a:txBody>
                        <a:bodyPr/>
                        <a:lstStyle/>
                        <a:p>
                          <a:pPr algn="just" fontAlgn="ctr">
                            <a:lnSpc>
                              <a:spcPts val="2200"/>
                            </a:lnSpc>
                          </a:pP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煤气放散成本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1996875"/>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06557" r="-399203" b="-1208197"/>
                          </a:stretch>
                        </a:blipFill>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煤气供应不足所需采购电量成本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1660769"/>
                      </a:ext>
                    </a:extLst>
                  </a:tr>
                  <a:tr h="31388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42308" r="-399203" b="-1317308"/>
                          </a:stretch>
                        </a:blipFill>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煤气柜位波动成本</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9423034"/>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96667" r="-399203" b="-1041667"/>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296667" b="-1041667"/>
                          </a:stretch>
                        </a:blipFill>
                      </a:tcPr>
                    </a:tc>
                    <a:extLst>
                      <a:ext uri="{0D108BD9-81ED-4DB2-BD59-A6C34878D82A}">
                        <a16:rowId xmlns:a16="http://schemas.microsoft.com/office/drawing/2014/main" val="133908978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90164" r="-399203" b="-9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390164" b="-924590"/>
                          </a:stretch>
                        </a:blipFill>
                      </a:tcPr>
                    </a:tc>
                    <a:extLst>
                      <a:ext uri="{0D108BD9-81ED-4DB2-BD59-A6C34878D82A}">
                        <a16:rowId xmlns:a16="http://schemas.microsoft.com/office/drawing/2014/main" val="4136722902"/>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490164" r="-399203" b="-8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490164" b="-824590"/>
                          </a:stretch>
                        </a:blipFill>
                      </a:tcPr>
                    </a:tc>
                    <a:extLst>
                      <a:ext uri="{0D108BD9-81ED-4DB2-BD59-A6C34878D82A}">
                        <a16:rowId xmlns:a16="http://schemas.microsoft.com/office/drawing/2014/main" val="2432123293"/>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590164" r="-399203" b="-7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590164" b="-724590"/>
                          </a:stretch>
                        </a:blipFill>
                      </a:tcPr>
                    </a:tc>
                    <a:extLst>
                      <a:ext uri="{0D108BD9-81ED-4DB2-BD59-A6C34878D82A}">
                        <a16:rowId xmlns:a16="http://schemas.microsoft.com/office/drawing/2014/main" val="313845727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690164" r="-399203" b="-6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690164" b="-624590"/>
                          </a:stretch>
                        </a:blipFill>
                      </a:tcPr>
                    </a:tc>
                    <a:extLst>
                      <a:ext uri="{0D108BD9-81ED-4DB2-BD59-A6C34878D82A}">
                        <a16:rowId xmlns:a16="http://schemas.microsoft.com/office/drawing/2014/main" val="4101723674"/>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790164" r="-399203" b="-5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790164" b="-524590"/>
                          </a:stretch>
                        </a:blipFill>
                      </a:tcPr>
                    </a:tc>
                    <a:extLst>
                      <a:ext uri="{0D108BD9-81ED-4DB2-BD59-A6C34878D82A}">
                        <a16:rowId xmlns:a16="http://schemas.microsoft.com/office/drawing/2014/main" val="413958992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890164" r="-399203" b="-4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890164" b="-424590"/>
                          </a:stretch>
                        </a:blipFill>
                      </a:tcPr>
                    </a:tc>
                    <a:extLst>
                      <a:ext uri="{0D108BD9-81ED-4DB2-BD59-A6C34878D82A}">
                        <a16:rowId xmlns:a16="http://schemas.microsoft.com/office/drawing/2014/main" val="3529442460"/>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990164" r="-399203" b="-3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990164" b="-324590"/>
                          </a:stretch>
                        </a:blipFill>
                      </a:tcPr>
                    </a:tc>
                    <a:extLst>
                      <a:ext uri="{0D108BD9-81ED-4DB2-BD59-A6C34878D82A}">
                        <a16:rowId xmlns:a16="http://schemas.microsoft.com/office/drawing/2014/main" val="275161852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090164" r="-399203" b="-2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1090164" b="-224590"/>
                          </a:stretch>
                        </a:blipFill>
                      </a:tcPr>
                    </a:tc>
                    <a:extLst>
                      <a:ext uri="{0D108BD9-81ED-4DB2-BD59-A6C34878D82A}">
                        <a16:rowId xmlns:a16="http://schemas.microsoft.com/office/drawing/2014/main" val="56115993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190164" r="-399203" b="-1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1190164" b="-124590"/>
                          </a:stretch>
                        </a:blipFill>
                      </a:tcPr>
                    </a:tc>
                    <a:extLst>
                      <a:ext uri="{0D108BD9-81ED-4DB2-BD59-A6C34878D82A}">
                        <a16:rowId xmlns:a16="http://schemas.microsoft.com/office/drawing/2014/main" val="3559120697"/>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290164" r="-399203" b="-2459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5050" t="-1290164" b="-24590"/>
                          </a:stretch>
                        </a:blipFill>
                      </a:tcPr>
                    </a:tc>
                    <a:extLst>
                      <a:ext uri="{0D108BD9-81ED-4DB2-BD59-A6C34878D82A}">
                        <a16:rowId xmlns:a16="http://schemas.microsoft.com/office/drawing/2014/main" val="2071982847"/>
                      </a:ext>
                    </a:extLst>
                  </a:tr>
                </a:tbl>
              </a:graphicData>
            </a:graphic>
          </p:graphicFrame>
        </mc:Fallback>
      </mc:AlternateContent>
    </p:spTree>
    <p:extLst>
      <p:ext uri="{BB962C8B-B14F-4D97-AF65-F5344CB8AC3E}">
        <p14:creationId xmlns:p14="http://schemas.microsoft.com/office/powerpoint/2010/main" val="302852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txBox="1"/>
          <p:nvPr/>
        </p:nvSpPr>
        <p:spPr>
          <a:xfrm>
            <a:off x="323850" y="188913"/>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j-cs"/>
            </a:endParaRPr>
          </a:p>
        </p:txBody>
      </p:sp>
      <p:sp>
        <p:nvSpPr>
          <p:cNvPr id="25" name="标题 1"/>
          <p:cNvSpPr txBox="1"/>
          <p:nvPr/>
        </p:nvSpPr>
        <p:spPr>
          <a:xfrm>
            <a:off x="323850" y="206375"/>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
        <p:nvSpPr>
          <p:cNvPr id="27" name="标题 1"/>
          <p:cNvSpPr txBox="1"/>
          <p:nvPr/>
        </p:nvSpPr>
        <p:spPr>
          <a:xfrm>
            <a:off x="34925" y="-100012"/>
            <a:ext cx="8578850" cy="792163"/>
          </a:xfrm>
          <a:prstGeom prst="rect">
            <a:avLst/>
          </a:prstGeom>
        </p:spPr>
        <p:txBody>
          <a:bodyPr anchor="ctr">
            <a:normAutofit fontScale="97500"/>
          </a:bodyPr>
          <a:lstStyle/>
          <a:p>
            <a:pPr marR="0" defTabSz="914400">
              <a:buClrTx/>
              <a:buSzTx/>
              <a:buFont typeface="Arial" panose="020B0604020202020204" pitchFamily="34" charset="0"/>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p>
        </p:txBody>
      </p:sp>
      <p:sp>
        <p:nvSpPr>
          <p:cNvPr id="11269" name="Rectangle 58"/>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0" name="Rectangle 60"/>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271" name="Rectangle 82"/>
          <p:cNvSpPr/>
          <p:nvPr/>
        </p:nvSpPr>
        <p:spPr>
          <a:xfrm>
            <a:off x="0" y="0"/>
            <a:ext cx="914400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latin typeface="Arial" panose="020B0604020202020204" pitchFamily="34" charset="0"/>
            </a:endParaRPr>
          </a:p>
        </p:txBody>
      </p:sp>
      <p:sp>
        <p:nvSpPr>
          <p:cNvPr id="11" name="文本框 10">
            <a:extLst>
              <a:ext uri="{FF2B5EF4-FFF2-40B4-BE49-F238E27FC236}">
                <a16:creationId xmlns:a16="http://schemas.microsoft.com/office/drawing/2014/main" id="{B33DC7C1-EF18-F364-B54C-BFDD95166801}"/>
              </a:ext>
            </a:extLst>
          </p:cNvPr>
          <p:cNvSpPr txBox="1"/>
          <p:nvPr/>
        </p:nvSpPr>
        <p:spPr>
          <a:xfrm>
            <a:off x="158159" y="792163"/>
            <a:ext cx="4671390" cy="491353"/>
          </a:xfrm>
          <a:prstGeom prst="rect">
            <a:avLst/>
          </a:prstGeom>
          <a:noFill/>
        </p:spPr>
        <p:txBody>
          <a:bodyPr wrap="square">
            <a:spAutoFit/>
          </a:bodyPr>
          <a:lstStyle/>
          <a:p>
            <a:pPr marL="285750" marR="0" lvl="0" indent="-360045"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dirty="0">
                <a:ln>
                  <a:noFill/>
                </a:ln>
                <a:solidFill>
                  <a:prstClr val="black"/>
                </a:solidFill>
                <a:effectLst/>
                <a:uLnTx/>
                <a:uFillTx/>
                <a:latin typeface="Tahoma" panose="020B0604030504040204"/>
                <a:ea typeface="幼圆" panose="02010509060101010101" pitchFamily="49" charset="-122"/>
                <a:cs typeface="+mn-ea"/>
              </a:rPr>
              <a:t>模型参数</a:t>
            </a:r>
          </a:p>
        </p:txBody>
      </p:sp>
      <p:sp>
        <p:nvSpPr>
          <p:cNvPr id="2" name="文本框 14">
            <a:extLst>
              <a:ext uri="{FF2B5EF4-FFF2-40B4-BE49-F238E27FC236}">
                <a16:creationId xmlns:a16="http://schemas.microsoft.com/office/drawing/2014/main" id="{582310F0-870D-AECD-1AFA-1D0AA251D6A9}"/>
              </a:ext>
            </a:extLst>
          </p:cNvPr>
          <p:cNvSpPr txBox="1">
            <a:spLocks noChangeArrowheads="1"/>
          </p:cNvSpPr>
          <p:nvPr/>
        </p:nvSpPr>
        <p:spPr bwMode="auto">
          <a:xfrm>
            <a:off x="158159" y="3933056"/>
            <a:ext cx="5402263" cy="492125"/>
          </a:xfrm>
          <a:prstGeom prst="rect">
            <a:avLst/>
          </a:prstGeom>
          <a:noFill/>
          <a:ln>
            <a:noFill/>
          </a:ln>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marR="0" lvl="0" indent="-360045"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dirty="0">
                <a:ln>
                  <a:noFill/>
                </a:ln>
                <a:solidFill>
                  <a:prstClr val="black"/>
                </a:solidFill>
                <a:effectLst/>
                <a:uLnTx/>
                <a:uFillTx/>
                <a:latin typeface="Tahoma" panose="020B0604030504040204"/>
                <a:ea typeface="幼圆" panose="02010509060101010101" pitchFamily="49" charset="-122"/>
                <a:cs typeface="+mn-ea"/>
              </a:rPr>
              <a:t>决策变量</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2DE959D-51E8-DDA4-6492-F9484F066348}"/>
                  </a:ext>
                </a:extLst>
              </p:cNvPr>
              <p:cNvGraphicFramePr>
                <a:graphicFrameLocks noGrp="1"/>
              </p:cNvGraphicFramePr>
              <p:nvPr>
                <p:extLst>
                  <p:ext uri="{D42A27DB-BD31-4B8C-83A1-F6EECF244321}">
                    <p14:modId xmlns:p14="http://schemas.microsoft.com/office/powerpoint/2010/main" val="3031068318"/>
                  </p:ext>
                </p:extLst>
              </p:nvPr>
            </p:nvGraphicFramePr>
            <p:xfrm>
              <a:off x="390525" y="4509120"/>
              <a:ext cx="7205811" cy="1872679"/>
            </p:xfrm>
            <a:graphic>
              <a:graphicData uri="http://schemas.openxmlformats.org/drawingml/2006/table">
                <a:tbl>
                  <a:tblPr firstRow="1" bandRow="1">
                    <a:tableStyleId>{69CF1AB2-1976-4502-BF36-3FF5EA218861}</a:tableStyleId>
                  </a:tblPr>
                  <a:tblGrid>
                    <a:gridCol w="1229147">
                      <a:extLst>
                        <a:ext uri="{9D8B030D-6E8A-4147-A177-3AD203B41FA5}">
                          <a16:colId xmlns:a16="http://schemas.microsoft.com/office/drawing/2014/main" val="1151304594"/>
                        </a:ext>
                      </a:extLst>
                    </a:gridCol>
                    <a:gridCol w="5976664">
                      <a:extLst>
                        <a:ext uri="{9D8B030D-6E8A-4147-A177-3AD203B41FA5}">
                          <a16:colId xmlns:a16="http://schemas.microsoft.com/office/drawing/2014/main" val="212598824"/>
                        </a:ext>
                      </a:extLst>
                    </a:gridCol>
                  </a:tblGrid>
                  <a:tr h="370840">
                    <a:tc>
                      <a:txBody>
                        <a:bodyPr/>
                        <a:lstStyle/>
                        <a:p>
                          <a:pPr indent="0"/>
                          <a14:m>
                            <m:oMathPara xmlns:m="http://schemas.openxmlformats.org/officeDocument/2006/math">
                              <m:oMathParaPr>
                                <m:jc m:val="centerGroup"/>
                              </m:oMathParaPr>
                              <m:oMath xmlns:m="http://schemas.openxmlformats.org/officeDocument/2006/math">
                                <m:sSub>
                                  <m:sSubPr>
                                    <m:ctrlPr>
                                      <a:rPr lang="zh-CN" altLang="zh-CN" sz="180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m:t>
                                    </m:r>
                                  </m:e>
                                  <m:sub>
                                    <m:sSub>
                                      <m:sSubPr>
                                        <m:ctrlPr>
                                          <a:rPr lang="en-US" altLang="zh-CN" sz="180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zh-CN" altLang="en-US" sz="1800" b="0" dirty="0">
                            <a:latin typeface="幼圆" panose="02010509060101010101" pitchFamily="49" charset="-122"/>
                            <a:ea typeface="幼圆" panose="02010509060101010101" pitchFamily="49"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fontAlgn="ctr">
                            <a:lnSpc>
                              <a:spcPct val="100000"/>
                            </a:lnSpc>
                          </a:pPr>
                          <a:r>
                            <a:rPr lang="zh-CN" altLang="zh-CN" sz="1800" b="0" kern="1200" dirty="0">
                              <a:solidFill>
                                <a:schemeClr val="dk1"/>
                              </a:solidFill>
                              <a:effectLst/>
                              <a:latin typeface="幼圆" panose="02010509060101010101" pitchFamily="49" charset="-122"/>
                              <a:ea typeface="幼圆" panose="02010509060101010101" pitchFamily="49" charset="-122"/>
                              <a:cs typeface="+mn-cs"/>
                            </a:rPr>
                            <a:t>在 </a:t>
                          </a:r>
                          <a14:m>
                            <m:oMath xmlns:m="http://schemas.openxmlformats.org/officeDocument/2006/math">
                              <m:r>
                                <a:rPr lang="zh-CN" altLang="en-US" sz="1800" b="0" i="1" kern="1200">
                                  <a:solidFill>
                                    <a:schemeClr val="dk1"/>
                                  </a:solidFill>
                                  <a:effectLst/>
                                  <a:latin typeface="Cambria Math" panose="02040503050406030204" pitchFamily="18" charset="0"/>
                                  <a:ea typeface="+mn-ea"/>
                                  <a:cs typeface="+mn-cs"/>
                                </a:rPr>
                                <m:t>𝑡</m:t>
                              </m:r>
                            </m:oMath>
                          </a14:m>
                          <a:r>
                            <a:rPr lang="zh-CN" altLang="zh-CN" sz="1800" b="0" kern="1200" dirty="0">
                              <a:solidFill>
                                <a:schemeClr val="dk1"/>
                              </a:solidFill>
                              <a:effectLst/>
                              <a:latin typeface="幼圆" panose="02010509060101010101" pitchFamily="49" charset="-122"/>
                              <a:ea typeface="幼圆" panose="02010509060101010101" pitchFamily="49" charset="-122"/>
                              <a:cs typeface="+mn-cs"/>
                            </a:rPr>
                            <a:t> 时段工序 </a:t>
                          </a:r>
                          <a14:m>
                            <m:oMath xmlns:m="http://schemas.openxmlformats.org/officeDocument/2006/math">
                              <m:sSub>
                                <m:sSubPr>
                                  <m:ctrlPr>
                                    <a:rPr lang="zh-CN" altLang="zh-CN" sz="1800" b="0" i="1" kern="1200">
                                      <a:solidFill>
                                        <a:schemeClr val="dk1"/>
                                      </a:solidFill>
                                      <a:effectLst/>
                                      <a:latin typeface="Cambria Math" panose="02040503050406030204" pitchFamily="18" charset="0"/>
                                      <a:ea typeface="+mn-ea"/>
                                      <a:cs typeface="+mn-cs"/>
                                    </a:rPr>
                                  </m:ctrlPr>
                                </m:sSubPr>
                                <m:e>
                                  <m:r>
                                    <a:rPr lang="en-US" altLang="zh-CN" sz="1800" b="0" i="1" kern="1200">
                                      <a:solidFill>
                                        <a:schemeClr val="dk1"/>
                                      </a:solidFill>
                                      <a:effectLst/>
                                      <a:latin typeface="Cambria Math" panose="02040503050406030204" pitchFamily="18" charset="0"/>
                                      <a:ea typeface="+mn-ea"/>
                                      <a:cs typeface="+mn-cs"/>
                                    </a:rPr>
                                    <m:t>𝑖</m:t>
                                  </m:r>
                                </m:e>
                                <m:sub>
                                  <m:r>
                                    <a:rPr lang="en-US" altLang="zh-CN" sz="1800" b="0" i="1" kern="1200">
                                      <a:solidFill>
                                        <a:schemeClr val="dk1"/>
                                      </a:solidFill>
                                      <a:effectLst/>
                                      <a:latin typeface="Cambria Math" panose="02040503050406030204" pitchFamily="18" charset="0"/>
                                      <a:ea typeface="+mn-ea"/>
                                      <a:cs typeface="+mn-cs"/>
                                    </a:rPr>
                                    <m:t>1</m:t>
                                  </m:r>
                                </m:sub>
                              </m:sSub>
                            </m:oMath>
                          </a14:m>
                          <a:r>
                            <a:rPr lang="en-US" altLang="zh-CN" sz="1800" b="0" kern="1200" dirty="0">
                              <a:solidFill>
                                <a:schemeClr val="dk1"/>
                              </a:solidFill>
                              <a:effectLst/>
                              <a:latin typeface="幼圆" panose="02010509060101010101" pitchFamily="49" charset="-122"/>
                              <a:ea typeface="幼圆" panose="02010509060101010101" pitchFamily="49" charset="-122"/>
                              <a:cs typeface="+mn-cs"/>
                            </a:rPr>
                            <a:t> </a:t>
                          </a:r>
                          <a:r>
                            <a:rPr lang="zh-CN" altLang="zh-CN" sz="1800" b="0" kern="1200" dirty="0">
                              <a:solidFill>
                                <a:schemeClr val="dk1"/>
                              </a:solidFill>
                              <a:effectLst/>
                              <a:latin typeface="幼圆" panose="02010509060101010101" pitchFamily="49" charset="-122"/>
                              <a:ea typeface="幼圆" panose="02010509060101010101" pitchFamily="49" charset="-122"/>
                              <a:cs typeface="+mn-cs"/>
                            </a:rPr>
                            <a:t>煤气  </a:t>
                          </a:r>
                          <a14:m>
                            <m:oMath xmlns:m="http://schemas.openxmlformats.org/officeDocument/2006/math">
                              <m:r>
                                <a:rPr lang="zh-CN" altLang="en-US" sz="1800" b="0" i="1" kern="1200">
                                  <a:solidFill>
                                    <a:schemeClr val="dk1"/>
                                  </a:solidFill>
                                  <a:effectLst/>
                                  <a:latin typeface="Cambria Math" panose="02040503050406030204" pitchFamily="18" charset="0"/>
                                  <a:ea typeface="+mn-ea"/>
                                  <a:cs typeface="+mn-cs"/>
                                </a:rPr>
                                <m:t>𝑗</m:t>
                              </m:r>
                            </m:oMath>
                          </a14:m>
                          <a:r>
                            <a:rPr lang="zh-CN" altLang="zh-CN" sz="1800" b="0" kern="1200" dirty="0">
                              <a:solidFill>
                                <a:schemeClr val="dk1"/>
                              </a:solidFill>
                              <a:effectLst/>
                              <a:latin typeface="幼圆" panose="02010509060101010101" pitchFamily="49" charset="-122"/>
                              <a:ea typeface="幼圆" panose="02010509060101010101" pitchFamily="49" charset="-122"/>
                              <a:cs typeface="+mn-cs"/>
                            </a:rPr>
                            <a:t> 的投入量</a:t>
                          </a:r>
                          <a:endParaRPr lang="zh-CN" sz="1800" b="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07121458"/>
                      </a:ext>
                    </a:extLst>
                  </a:tr>
                  <a:tr h="370840">
                    <a:tc>
                      <a:txBody>
                        <a:bodyPr/>
                        <a:lstStyle/>
                        <a:p>
                          <a:pPr indent="0" algn="just" fontAlgn="ctr">
                            <a:lnSpc>
                              <a:spcPts val="2200"/>
                            </a:lnSpc>
                          </a:pPr>
                          <a14:m>
                            <m:oMathPara xmlns:m="http://schemas.openxmlformats.org/officeDocument/2006/math">
                              <m:oMathParaPr>
                                <m:jc m:val="centerGroup"/>
                              </m:oMathParaPr>
                              <m:oMath xmlns:m="http://schemas.openxmlformats.org/officeDocument/2006/math">
                                <m:sSub>
                                  <m:sSubPr>
                                    <m:ctrlPr>
                                      <a:rPr lang="zh-CN" altLang="zh-CN" sz="180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m:t>
                                    </m:r>
                                  </m:e>
                                  <m:sub>
                                    <m:sSub>
                                      <m:sSubPr>
                                        <m:ctrlPr>
                                          <a:rPr lang="en-US" altLang="zh-CN" sz="180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e>
                                      <m:sub>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r>
                                      <a:rPr lang="en-US" altLang="zh-CN" sz="1800" b="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𝑡𝑙</m:t>
                                    </m:r>
                                  </m:sub>
                                </m:sSub>
                              </m:oMath>
                            </m:oMathPara>
                          </a14:m>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在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时段工序</a:t>
                          </a:r>
                          <a14:m>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r>
                                <a:rPr lang="zh-CN" altLang="zh-CN"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r>
                                <a:rPr lang="zh-CN" alt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𝑙</m:t>
                              </m:r>
                            </m:oMath>
                          </a14:m>
                          <a:r>
                            <a:rPr lang="zh-CN" alt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种煤气配比方案中</a:t>
                          </a: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的</a:t>
                          </a:r>
                          <a:r>
                            <a:rPr lang="zh-CN" sz="1800" kern="0" dirty="0">
                              <a:effectLst/>
                              <a:latin typeface="幼圆" panose="02010509060101010101" pitchFamily="49" charset="-122"/>
                              <a:ea typeface="幼圆" panose="02010509060101010101" pitchFamily="49" charset="-122"/>
                              <a:cs typeface="Times New Roman" panose="02020603050405020304" pitchFamily="18" charset="0"/>
                            </a:rPr>
                            <a:t>投入量</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2033265"/>
                      </a:ext>
                    </a:extLst>
                  </a:tr>
                  <a:tr h="370840">
                    <a:tc>
                      <a:txBody>
                        <a:bodyPr/>
                        <a:lstStyle/>
                        <a:p>
                          <a:pPr indent="0" algn="just"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𝑒</m:t>
                                    </m:r>
                                  </m:e>
                                  <m:sub>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𝑙𝑡</m:t>
                                    </m:r>
                                  </m:sub>
                                </m:sSub>
                              </m:oMath>
                            </m:oMathPara>
                          </a14:m>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在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时段工序 </a:t>
                          </a:r>
                          <a14:m>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a:t>
                          </a: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采用第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种煤气配比方案，</a:t>
                          </a:r>
                          <a:r>
                            <a:rPr lang="en-US"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0-1</a:t>
                          </a: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变量</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1144196"/>
                      </a:ext>
                    </a:extLst>
                  </a:tr>
                  <a:tr h="370840">
                    <a:tc>
                      <a:txBody>
                        <a:bodyPr/>
                        <a:lstStyle/>
                        <a:p>
                          <a:pPr indent="0" algn="just"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h</m:t>
                                    </m:r>
                                  </m:e>
                                  <m:sub>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𝑗𝑡</m:t>
                                    </m:r>
                                  </m:sub>
                                </m:sSub>
                              </m:oMath>
                            </m:oMathPara>
                          </a14:m>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在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时段煤气 </a:t>
                          </a:r>
                          <a14:m>
                            <m:oMath xmlns:m="http://schemas.openxmlformats.org/officeDocument/2006/math">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的</a:t>
                          </a:r>
                          <a:r>
                            <a:rPr lang="zh-CN" sz="1800" kern="0" dirty="0">
                              <a:effectLst/>
                              <a:latin typeface="幼圆" panose="02010509060101010101" pitchFamily="49" charset="-122"/>
                              <a:ea typeface="幼圆" panose="02010509060101010101" pitchFamily="49" charset="-122"/>
                              <a:cs typeface="Times New Roman" panose="02020603050405020304" pitchFamily="18" charset="0"/>
                            </a:rPr>
                            <a:t>煤气柜位</a:t>
                          </a:r>
                          <a:endParaRPr lang="zh-CN" sz="1800" kern="100" dirty="0">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1686061"/>
                      </a:ext>
                    </a:extLst>
                  </a:tr>
                  <a:tr h="370840">
                    <a:tc>
                      <a:txBody>
                        <a:bodyPr/>
                        <a:lstStyle/>
                        <a:p>
                          <a:pPr indent="304800" algn="just" fontAlgn="ctr">
                            <a:lnSpc>
                              <a:spcPts val="2200"/>
                            </a:lnSpc>
                          </a:pPr>
                          <a:r>
                            <a:rPr lang="en-US" altLang="zh-CN" sz="1800" kern="0" dirty="0">
                              <a:solidFill>
                                <a:schemeClr val="dk1"/>
                              </a:solidFill>
                              <a:effectLst/>
                              <a:ea typeface="幼圆" panose="02010509060101010101" pitchFamily="49" charset="-122"/>
                              <a:cs typeface="Times New Roman" panose="02020603050405020304" pitchFamily="18" charset="0"/>
                            </a:rPr>
                            <a:t> </a:t>
                          </a:r>
                          <a14:m>
                            <m:oMath xmlns:m="http://schemas.openxmlformats.org/officeDocument/2006/math">
                              <m:sSubSup>
                                <m:sSubSupPr>
                                  <m:ctrlPr>
                                    <a:rPr lang="zh-CN" sz="1800" i="1"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t>𝑉</m:t>
                                  </m:r>
                                </m:e>
                                <m:sub>
                                  <m:r>
                                    <a:rPr lang="en-US" sz="1800"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t>𝑗𝑡</m:t>
                                  </m:r>
                                </m:sub>
                                <m:sup>
                                  <m:r>
                                    <a:rPr lang="en-US" sz="1800"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t>𝐸</m:t>
                                  </m:r>
                                </m:sup>
                              </m:sSubSup>
                            </m:oMath>
                          </a14:m>
                          <a:endParaRPr lang="zh-CN" sz="1800" kern="0" dirty="0">
                            <a:solidFill>
                              <a:schemeClr val="dk1"/>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14:m>
                            <m:oMath xmlns:m="http://schemas.openxmlformats.org/officeDocument/2006/math">
                              <m:r>
                                <a:rPr lang="zh-CN" altLang="en-US" sz="1800"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t>𝑡</m:t>
                              </m:r>
                            </m:oMath>
                          </a14:m>
                          <a:r>
                            <a:rPr lang="zh-CN" sz="1800" kern="0" dirty="0">
                              <a:solidFill>
                                <a:schemeClr val="dk1"/>
                              </a:solidFill>
                              <a:effectLst/>
                              <a:latin typeface="幼圆" panose="02010509060101010101" pitchFamily="49" charset="-122"/>
                              <a:ea typeface="幼圆" panose="02010509060101010101" pitchFamily="49" charset="-122"/>
                              <a:cs typeface="Times New Roman" panose="02020603050405020304" pitchFamily="18" charset="0"/>
                            </a:rPr>
                            <a:t> 时段发电厂所耗煤气 </a:t>
                          </a:r>
                          <a14:m>
                            <m:oMath xmlns:m="http://schemas.openxmlformats.org/officeDocument/2006/math">
                              <m:r>
                                <a:rPr lang="zh-CN" altLang="en-US" sz="1800" kern="0">
                                  <a:solidFill>
                                    <a:schemeClr val="dk1"/>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kern="0" dirty="0">
                              <a:solidFill>
                                <a:schemeClr val="dk1"/>
                              </a:solidFill>
                              <a:effectLst/>
                              <a:latin typeface="幼圆" panose="02010509060101010101" pitchFamily="49" charset="-122"/>
                              <a:ea typeface="幼圆" panose="02010509060101010101" pitchFamily="49" charset="-122"/>
                              <a:cs typeface="Times New Roman" panose="02020603050405020304" pitchFamily="18" charset="0"/>
                            </a:rPr>
                            <a:t>煤气量</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32159214"/>
                      </a:ext>
                    </a:extLst>
                  </a:tr>
                </a:tbl>
              </a:graphicData>
            </a:graphic>
          </p:graphicFrame>
        </mc:Choice>
        <mc:Fallback xmlns="">
          <p:graphicFrame>
            <p:nvGraphicFramePr>
              <p:cNvPr id="4" name="表格 3">
                <a:extLst>
                  <a:ext uri="{FF2B5EF4-FFF2-40B4-BE49-F238E27FC236}">
                    <a16:creationId xmlns:a16="http://schemas.microsoft.com/office/drawing/2014/main" id="{E2DE959D-51E8-DDA4-6492-F9484F066348}"/>
                  </a:ext>
                </a:extLst>
              </p:cNvPr>
              <p:cNvGraphicFramePr>
                <a:graphicFrameLocks noGrp="1"/>
              </p:cNvGraphicFramePr>
              <p:nvPr>
                <p:extLst>
                  <p:ext uri="{D42A27DB-BD31-4B8C-83A1-F6EECF244321}">
                    <p14:modId xmlns:p14="http://schemas.microsoft.com/office/powerpoint/2010/main" val="3031068318"/>
                  </p:ext>
                </p:extLst>
              </p:nvPr>
            </p:nvGraphicFramePr>
            <p:xfrm>
              <a:off x="390525" y="4509120"/>
              <a:ext cx="7205811" cy="1872679"/>
            </p:xfrm>
            <a:graphic>
              <a:graphicData uri="http://schemas.openxmlformats.org/drawingml/2006/table">
                <a:tbl>
                  <a:tblPr firstRow="1" bandRow="1">
                    <a:tableStyleId>{69CF1AB2-1976-4502-BF36-3FF5EA218861}</a:tableStyleId>
                  </a:tblPr>
                  <a:tblGrid>
                    <a:gridCol w="1229147">
                      <a:extLst>
                        <a:ext uri="{9D8B030D-6E8A-4147-A177-3AD203B41FA5}">
                          <a16:colId xmlns:a16="http://schemas.microsoft.com/office/drawing/2014/main" val="1151304594"/>
                        </a:ext>
                      </a:extLst>
                    </a:gridCol>
                    <a:gridCol w="5976664">
                      <a:extLst>
                        <a:ext uri="{9D8B030D-6E8A-4147-A177-3AD203B41FA5}">
                          <a16:colId xmlns:a16="http://schemas.microsoft.com/office/drawing/2014/main" val="212598824"/>
                        </a:ext>
                      </a:extLst>
                    </a:gridCol>
                  </a:tblGrid>
                  <a:tr h="389319">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125" r="-485644" b="-395313"/>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91" t="-3125" b="-395313"/>
                          </a:stretch>
                        </a:blipFill>
                      </a:tcPr>
                    </a:tc>
                    <a:extLst>
                      <a:ext uri="{0D108BD9-81ED-4DB2-BD59-A6C34878D82A}">
                        <a16:rowId xmlns:a16="http://schemas.microsoft.com/office/drawing/2014/main" val="1507121458"/>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08197" r="-485644" b="-314754"/>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91" t="-108197" b="-314754"/>
                          </a:stretch>
                        </a:blipFill>
                      </a:tcPr>
                    </a:tc>
                    <a:extLst>
                      <a:ext uri="{0D108BD9-81ED-4DB2-BD59-A6C34878D82A}">
                        <a16:rowId xmlns:a16="http://schemas.microsoft.com/office/drawing/2014/main" val="3342033265"/>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08197" r="-485644" b="-214754"/>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91" t="-208197" b="-214754"/>
                          </a:stretch>
                        </a:blipFill>
                      </a:tcPr>
                    </a:tc>
                    <a:extLst>
                      <a:ext uri="{0D108BD9-81ED-4DB2-BD59-A6C34878D82A}">
                        <a16:rowId xmlns:a16="http://schemas.microsoft.com/office/drawing/2014/main" val="1231144196"/>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08197" r="-485644" b="-114754"/>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91" t="-308197" b="-114754"/>
                          </a:stretch>
                        </a:blipFill>
                      </a:tcPr>
                    </a:tc>
                    <a:extLst>
                      <a:ext uri="{0D108BD9-81ED-4DB2-BD59-A6C34878D82A}">
                        <a16:rowId xmlns:a16="http://schemas.microsoft.com/office/drawing/2014/main" val="511686061"/>
                      </a:ext>
                    </a:extLst>
                  </a:tr>
                  <a:tr h="370840">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408197" r="-485644" b="-14754"/>
                          </a:stretch>
                        </a:blip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91" t="-408197" b="-14754"/>
                          </a:stretch>
                        </a:blipFill>
                      </a:tcPr>
                    </a:tc>
                    <a:extLst>
                      <a:ext uri="{0D108BD9-81ED-4DB2-BD59-A6C34878D82A}">
                        <a16:rowId xmlns:a16="http://schemas.microsoft.com/office/drawing/2014/main" val="18321592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8191C6BC-5F9B-7F49-46FB-6BADC094CCBE}"/>
                  </a:ext>
                </a:extLst>
              </p:cNvPr>
              <p:cNvGraphicFramePr>
                <a:graphicFrameLocks noGrp="1"/>
              </p:cNvGraphicFramePr>
              <p:nvPr>
                <p:extLst>
                  <p:ext uri="{D42A27DB-BD31-4B8C-83A1-F6EECF244321}">
                    <p14:modId xmlns:p14="http://schemas.microsoft.com/office/powerpoint/2010/main" val="3070031878"/>
                  </p:ext>
                </p:extLst>
              </p:nvPr>
            </p:nvGraphicFramePr>
            <p:xfrm>
              <a:off x="390525" y="1340768"/>
              <a:ext cx="7205811" cy="2595880"/>
            </p:xfrm>
            <a:graphic>
              <a:graphicData uri="http://schemas.openxmlformats.org/drawingml/2006/table">
                <a:tbl>
                  <a:tblPr firstRow="1" bandRow="1">
                    <a:tableStyleId>{69CF1AB2-1976-4502-BF36-3FF5EA218861}</a:tableStyleId>
                  </a:tblPr>
                  <a:tblGrid>
                    <a:gridCol w="1555891">
                      <a:extLst>
                        <a:ext uri="{9D8B030D-6E8A-4147-A177-3AD203B41FA5}">
                          <a16:colId xmlns:a16="http://schemas.microsoft.com/office/drawing/2014/main" val="375379249"/>
                        </a:ext>
                      </a:extLst>
                    </a:gridCol>
                    <a:gridCol w="5649920">
                      <a:extLst>
                        <a:ext uri="{9D8B030D-6E8A-4147-A177-3AD203B41FA5}">
                          <a16:colId xmlns:a16="http://schemas.microsoft.com/office/drawing/2014/main" val="3307694857"/>
                        </a:ext>
                      </a:extLst>
                    </a:gridCol>
                  </a:tblGrid>
                  <a:tr h="370840">
                    <a:tc>
                      <a:txBody>
                        <a:bodyPr/>
                        <a:lstStyle/>
                        <a:p>
                          <a:pPr algn="just" fontAlgn="ctr">
                            <a:lnSpc>
                              <a:spcPts val="2200"/>
                            </a:lnSpc>
                          </a:pPr>
                          <a:r>
                            <a:rPr lang="zh-CN" altLang="en-US" sz="1800" b="0" kern="0" dirty="0">
                              <a:solidFill>
                                <a:srgbClr val="000000"/>
                              </a:solidFill>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en-US" sz="1800" b="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ker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𝜔</m:t>
                                  </m:r>
                                </m:e>
                                <m:sup>
                                  <m:r>
                                    <a:rPr lang="en-US" sz="1800" b="0" ker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𝐸</m:t>
                                  </m:r>
                                </m:sup>
                              </m:sSup>
                            </m:oMath>
                          </a14:m>
                          <a:endParaRPr lang="zh-CN" altLang="en-US"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altLang="en-US"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电厂生产单位度电所需热值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2041034"/>
                      </a:ext>
                    </a:extLst>
                  </a:tr>
                  <a:tr h="370840">
                    <a:tc>
                      <a:txBody>
                        <a:bodyPr/>
                        <a:lstStyle/>
                        <a:p>
                          <a:pPr indent="304800" algn="just" fontAlgn="ctr">
                            <a:lnSpc>
                              <a:spcPct val="100000"/>
                            </a:lnSpc>
                          </a:pPr>
                          <a14:m>
                            <m:oMathPara xmlns:m="http://schemas.openxmlformats.org/officeDocument/2006/math">
                              <m:oMathParaPr>
                                <m:jc m:val="centerGroup"/>
                              </m:oMathParaPr>
                              <m:oMath xmlns:m="http://schemas.openxmlformats.org/officeDocument/2006/math">
                                <m:sSubSup>
                                  <m:sSubSupPr>
                                    <m:ctrlPr>
                                      <a:rPr lang="zh-CN" sz="1800" b="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zh-CN" altLang="en-US"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𝑐</m:t>
                                    </m:r>
                                  </m:e>
                                  <m:sub>
                                    <m:r>
                                      <a:rPr lang="zh-CN" altLang="en-US"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sub>
                                  <m:sup>
                                    <m:r>
                                      <a:rPr lang="zh-CN" altLang="en-US"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𝐺</m:t>
                                    </m:r>
                                  </m:sup>
                                </m:sSubSup>
                              </m:oMath>
                            </m:oMathPara>
                          </a14:m>
                          <a:endPar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第</a:t>
                          </a:r>
                          <a14:m>
                            <m:oMath xmlns:m="http://schemas.openxmlformats.org/officeDocument/2006/math">
                              <m:r>
                                <a:rPr lang="zh-CN"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r>
                                <a:rPr lang="zh-CN" altLang="en-US"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r>
                                <a:rPr lang="zh-CN" sz="1800" b="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 </m:t>
                              </m:r>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种煤气的煤气柜波动处罚成本</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508069"/>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𝛼</m:t>
                                    </m:r>
                                  </m:e>
                                  <m:sub>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𝑙𝑗</m:t>
                                    </m:r>
                                  </m:sub>
                                </m:sSub>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煤气 </a:t>
                          </a:r>
                          <a14:m>
                            <m:oMath xmlns:m="http://schemas.openxmlformats.org/officeDocument/2006/math">
                              <m:r>
                                <a:rPr lang="zh-CN" altLang="en-US" sz="1800" b="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𝑗</m:t>
                              </m:r>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在工序</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按第</a:t>
                          </a:r>
                          <a:r>
                            <a:rPr lang="zh-CN" sz="1800" b="0" i="1"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a:t>
                          </a:r>
                          <a14:m>
                            <m:oMath xmlns:m="http://schemas.openxmlformats.org/officeDocument/2006/math">
                              <m:r>
                                <a:rPr lang="zh-CN" altLang="en-US" sz="1800" b="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𝑙</m:t>
                              </m:r>
                            </m:oMath>
                          </a14:m>
                          <a:r>
                            <a:rPr lang="zh-CN" sz="1800" b="0" i="1"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 </a:t>
                          </a:r>
                          <a:r>
                            <a:rPr lang="zh-CN"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种方案投入的混合比例</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2030738"/>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h𝑣</m:t>
                                    </m:r>
                                  </m:e>
                                  <m:sub>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b>
                                    </m:sSub>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𝑚𝑖𝑛</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消耗单一煤气工序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所需最低热值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6307524"/>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h𝑣</m:t>
                                    </m:r>
                                  </m:e>
                                  <m:sub>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b>
                                    </m:sSub>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𝑚𝑎𝑥</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消耗单一煤气工序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1</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所需最高热值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37607727"/>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h𝑣</m:t>
                                    </m:r>
                                  </m:e>
                                  <m:sub>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𝑚𝑖𝑛</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消耗混合煤气工序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所需最低热值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26370544"/>
                      </a:ext>
                    </a:extLst>
                  </a:tr>
                  <a:tr h="370840">
                    <a:tc>
                      <a:txBody>
                        <a:bodyPr/>
                        <a:lstStyle/>
                        <a:p>
                          <a:pPr indent="304800" algn="ctr" fontAlgn="ctr">
                            <a:lnSpc>
                              <a:spcPts val="2200"/>
                            </a:lnSpc>
                          </a:pPr>
                          <a14:m>
                            <m:oMathPara xmlns:m="http://schemas.openxmlformats.org/officeDocument/2006/math">
                              <m:oMathParaPr>
                                <m:jc m:val="centerGroup"/>
                              </m:oMathParaPr>
                              <m:oMath xmlns:m="http://schemas.openxmlformats.org/officeDocument/2006/math">
                                <m:sSubSup>
                                  <m:sSubSup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Sup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h𝑣</m:t>
                                    </m:r>
                                  </m:e>
                                  <m:sub>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sub>
                                  <m:sup>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𝑚𝑎𝑥</m:t>
                                    </m:r>
                                  </m:sup>
                                </m:sSubSup>
                              </m:oMath>
                            </m:oMathPara>
                          </a14:m>
                          <a:endPar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fontAlgn="ctr">
                            <a:lnSpc>
                              <a:spcPts val="2200"/>
                            </a:lnSpc>
                          </a:pPr>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消耗混合煤气工序</a:t>
                          </a:r>
                          <a14:m>
                            <m:oMath xmlns:m="http://schemas.openxmlformats.org/officeDocument/2006/math">
                              <m:sSub>
                                <m:sSubPr>
                                  <m:ctrlPr>
                                    <a:rPr lang="zh-CN" sz="1800" i="1"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ctrlPr>
                                </m:sSubPr>
                                <m:e>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𝑖</m:t>
                                  </m:r>
                                </m:e>
                                <m:sub>
                                  <m:r>
                                    <a:rPr lang="en-US" sz="1800" kern="0">
                                      <a:solidFill>
                                        <a:srgbClr val="000000"/>
                                      </a:solidFill>
                                      <a:effectLst/>
                                      <a:latin typeface="Cambria Math" panose="02040503050406030204" pitchFamily="18" charset="0"/>
                                      <a:ea typeface="幼圆" panose="02010509060101010101" pitchFamily="49" charset="-122"/>
                                      <a:cs typeface="Times New Roman" panose="02020603050405020304" pitchFamily="18" charset="0"/>
                                    </a:rPr>
                                    <m:t>2</m:t>
                                  </m:r>
                                </m:sub>
                              </m:sSub>
                            </m:oMath>
                          </a14:m>
                          <a:r>
                            <a:rPr lang="zh-CN" sz="180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所需最高热值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4227539"/>
                      </a:ext>
                    </a:extLst>
                  </a:tr>
                </a:tbl>
              </a:graphicData>
            </a:graphic>
          </p:graphicFrame>
        </mc:Choice>
        <mc:Fallback xmlns="">
          <p:graphicFrame>
            <p:nvGraphicFramePr>
              <p:cNvPr id="3" name="表格 2">
                <a:extLst>
                  <a:ext uri="{FF2B5EF4-FFF2-40B4-BE49-F238E27FC236}">
                    <a16:creationId xmlns:a16="http://schemas.microsoft.com/office/drawing/2014/main" id="{8191C6BC-5F9B-7F49-46FB-6BADC094CCBE}"/>
                  </a:ext>
                </a:extLst>
              </p:cNvPr>
              <p:cNvGraphicFramePr>
                <a:graphicFrameLocks noGrp="1"/>
              </p:cNvGraphicFramePr>
              <p:nvPr>
                <p:extLst>
                  <p:ext uri="{D42A27DB-BD31-4B8C-83A1-F6EECF244321}">
                    <p14:modId xmlns:p14="http://schemas.microsoft.com/office/powerpoint/2010/main" val="3070031878"/>
                  </p:ext>
                </p:extLst>
              </p:nvPr>
            </p:nvGraphicFramePr>
            <p:xfrm>
              <a:off x="390525" y="1340768"/>
              <a:ext cx="7205811" cy="2595880"/>
            </p:xfrm>
            <a:graphic>
              <a:graphicData uri="http://schemas.openxmlformats.org/drawingml/2006/table">
                <a:tbl>
                  <a:tblPr firstRow="1" bandRow="1">
                    <a:tableStyleId>{69CF1AB2-1976-4502-BF36-3FF5EA218861}</a:tableStyleId>
                  </a:tblPr>
                  <a:tblGrid>
                    <a:gridCol w="1555891">
                      <a:extLst>
                        <a:ext uri="{9D8B030D-6E8A-4147-A177-3AD203B41FA5}">
                          <a16:colId xmlns:a16="http://schemas.microsoft.com/office/drawing/2014/main" val="375379249"/>
                        </a:ext>
                      </a:extLst>
                    </a:gridCol>
                    <a:gridCol w="5649920">
                      <a:extLst>
                        <a:ext uri="{9D8B030D-6E8A-4147-A177-3AD203B41FA5}">
                          <a16:colId xmlns:a16="http://schemas.microsoft.com/office/drawing/2014/main" val="3307694857"/>
                        </a:ext>
                      </a:extLst>
                    </a:gridCol>
                  </a:tblGrid>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6557" r="-363922" b="-626230"/>
                          </a:stretch>
                        </a:blipFill>
                      </a:tcPr>
                    </a:tc>
                    <a:tc>
                      <a:txBody>
                        <a:bodyPr/>
                        <a:lstStyle/>
                        <a:p>
                          <a:pPr algn="just" fontAlgn="ctr">
                            <a:lnSpc>
                              <a:spcPts val="2200"/>
                            </a:lnSpc>
                          </a:pPr>
                          <a:r>
                            <a:rPr lang="zh-CN" altLang="en-US" sz="1800" b="0" kern="0" dirty="0">
                              <a:solidFill>
                                <a:srgbClr val="000000"/>
                              </a:solidFill>
                              <a:effectLst/>
                              <a:latin typeface="幼圆" panose="02010509060101010101" pitchFamily="49" charset="-122"/>
                              <a:ea typeface="幼圆" panose="02010509060101010101" pitchFamily="49" charset="-122"/>
                              <a:cs typeface="Times New Roman" panose="02020603050405020304" pitchFamily="18" charset="0"/>
                            </a:rPr>
                            <a:t>电厂生产单位度电所需热值</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2041034"/>
                      </a:ext>
                    </a:extLst>
                  </a:tr>
                  <a:tr h="370840">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06557" r="-363922" b="-526230"/>
                          </a:stretch>
                        </a:blip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106557" b="-526230"/>
                          </a:stretch>
                        </a:blipFill>
                      </a:tcPr>
                    </a:tc>
                    <a:extLst>
                      <a:ext uri="{0D108BD9-81ED-4DB2-BD59-A6C34878D82A}">
                        <a16:rowId xmlns:a16="http://schemas.microsoft.com/office/drawing/2014/main" val="4005508069"/>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206557" r="-363922" b="-4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206557" b="-426230"/>
                          </a:stretch>
                        </a:blipFill>
                      </a:tcPr>
                    </a:tc>
                    <a:extLst>
                      <a:ext uri="{0D108BD9-81ED-4DB2-BD59-A6C34878D82A}">
                        <a16:rowId xmlns:a16="http://schemas.microsoft.com/office/drawing/2014/main" val="4162030738"/>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06557" r="-363922" b="-3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306557" b="-326230"/>
                          </a:stretch>
                        </a:blipFill>
                      </a:tcPr>
                    </a:tc>
                    <a:extLst>
                      <a:ext uri="{0D108BD9-81ED-4DB2-BD59-A6C34878D82A}">
                        <a16:rowId xmlns:a16="http://schemas.microsoft.com/office/drawing/2014/main" val="1456307524"/>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406557" r="-363922" b="-2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406557" b="-226230"/>
                          </a:stretch>
                        </a:blipFill>
                      </a:tcPr>
                    </a:tc>
                    <a:extLst>
                      <a:ext uri="{0D108BD9-81ED-4DB2-BD59-A6C34878D82A}">
                        <a16:rowId xmlns:a16="http://schemas.microsoft.com/office/drawing/2014/main" val="1937607727"/>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506557" r="-363922" b="-1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506557" b="-126230"/>
                          </a:stretch>
                        </a:blipFill>
                      </a:tcPr>
                    </a:tc>
                    <a:extLst>
                      <a:ext uri="{0D108BD9-81ED-4DB2-BD59-A6C34878D82A}">
                        <a16:rowId xmlns:a16="http://schemas.microsoft.com/office/drawing/2014/main" val="526370544"/>
                      </a:ext>
                    </a:extLst>
                  </a:tr>
                  <a:tr h="370840">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606557" r="-363922" b="-26230"/>
                          </a:stretch>
                        </a:blipFill>
                      </a:tcPr>
                    </a:tc>
                    <a:tc>
                      <a:txBody>
                        <a:bodyPr/>
                        <a:lstStyle/>
                        <a:p>
                          <a:endParaRPr lang="zh-CN"/>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7478" t="-606557" b="-26230"/>
                          </a:stretch>
                        </a:blipFill>
                      </a:tcPr>
                    </a:tc>
                    <a:extLst>
                      <a:ext uri="{0D108BD9-81ED-4DB2-BD59-A6C34878D82A}">
                        <a16:rowId xmlns:a16="http://schemas.microsoft.com/office/drawing/2014/main" val="1994227539"/>
                      </a:ext>
                    </a:extLst>
                  </a:tr>
                </a:tbl>
              </a:graphicData>
            </a:graphic>
          </p:graphicFrame>
        </mc:Fallback>
      </mc:AlternateContent>
    </p:spTree>
    <p:extLst>
      <p:ext uri="{BB962C8B-B14F-4D97-AF65-F5344CB8AC3E}">
        <p14:creationId xmlns:p14="http://schemas.microsoft.com/office/powerpoint/2010/main" val="150089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4"/>
          <p:cNvSpPr txBox="1">
            <a:spLocks noChangeArrowheads="1"/>
          </p:cNvSpPr>
          <p:nvPr/>
        </p:nvSpPr>
        <p:spPr bwMode="auto">
          <a:xfrm>
            <a:off x="179388" y="704850"/>
            <a:ext cx="5402263" cy="492125"/>
          </a:xfrm>
          <a:prstGeom prst="rect">
            <a:avLst/>
          </a:prstGeom>
          <a:noFill/>
          <a:ln>
            <a:noFill/>
          </a:ln>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marR="0" lvl="0" indent="-360045"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a:ln>
                  <a:noFill/>
                </a:ln>
                <a:solidFill>
                  <a:prstClr val="black"/>
                </a:solidFill>
                <a:effectLst/>
                <a:uLnTx/>
                <a:uFillTx/>
                <a:latin typeface="Tahoma" panose="020B0604030504040204"/>
                <a:ea typeface="幼圆" panose="02010509060101010101" pitchFamily="49" charset="-122"/>
                <a:cs typeface="+mn-ea"/>
              </a:rPr>
              <a:t>目标函数</a:t>
            </a:r>
          </a:p>
        </p:txBody>
      </p:sp>
      <p:sp>
        <p:nvSpPr>
          <p:cNvPr id="26" name="标题 1"/>
          <p:cNvSpPr txBox="1"/>
          <p:nvPr/>
        </p:nvSpPr>
        <p:spPr>
          <a:xfrm>
            <a:off x="323850" y="188913"/>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黑体" panose="02010609060101010101" pitchFamily="49" charset="-122"/>
              <a:ea typeface="黑体" panose="02010609060101010101" pitchFamily="49" charset="-122"/>
              <a:cs typeface="+mj-cs"/>
            </a:endParaRPr>
          </a:p>
        </p:txBody>
      </p:sp>
      <p:sp>
        <p:nvSpPr>
          <p:cNvPr id="25" name="标题 1"/>
          <p:cNvSpPr txBox="1"/>
          <p:nvPr/>
        </p:nvSpPr>
        <p:spPr>
          <a:xfrm>
            <a:off x="323850" y="206375"/>
            <a:ext cx="8362950" cy="792163"/>
          </a:xfrm>
          <a:prstGeom prst="rect">
            <a:avLst/>
          </a:prstGeom>
        </p:spPr>
        <p:txBody>
          <a:bodyPr anchor="ctr">
            <a:normAutofit fontScale="97500"/>
          </a:bodyPr>
          <a:lstStyle/>
          <a:p>
            <a:pPr marR="0" defTabSz="914400" eaLnBrk="1" fontAlgn="auto" hangingPunct="1">
              <a:spcAft>
                <a:spcPts val="0"/>
              </a:spcAft>
              <a:buClrTx/>
              <a:buSzTx/>
              <a:buFontTx/>
              <a:buNone/>
              <a:defRPr/>
            </a:pPr>
            <a:endParaRPr kumimoji="0" lang="zh-CN" altLang="en-US" sz="3600" b="1" kern="1200" cap="none" spc="0" normalizeH="0" baseline="0" noProof="0">
              <a:solidFill>
                <a:srgbClr val="042FA8"/>
              </a:solidFill>
              <a:latin typeface="幼圆" panose="02010509060101010101" pitchFamily="49" charset="-122"/>
              <a:ea typeface="幼圆" panose="02010509060101010101" pitchFamily="49" charset="-122"/>
              <a:cs typeface="+mj-cs"/>
            </a:endParaRPr>
          </a:p>
        </p:txBody>
      </p:sp>
      <p:sp>
        <p:nvSpPr>
          <p:cNvPr id="27"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p:sp>
        <p:nvSpPr>
          <p:cNvPr id="3" name="矩形 2"/>
          <p:cNvSpPr/>
          <p:nvPr/>
        </p:nvSpPr>
        <p:spPr>
          <a:xfrm>
            <a:off x="468313" y="2636912"/>
            <a:ext cx="775404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
                <a:srgbClr val="0000FF"/>
              </a:buClr>
              <a:buSzTx/>
              <a:buFont typeface="Wingdings" panose="05000000000000000000" pitchFamily="2" charset="2"/>
              <a:buChar char="Ø"/>
              <a:defRPr/>
            </a:pPr>
            <a:r>
              <a:rPr lang="zh-CN" altLang="zh-CN" kern="100" dirty="0">
                <a:latin typeface="幼圆" panose="02010509060101010101" pitchFamily="49" charset="-122"/>
                <a:ea typeface="幼圆" panose="02010509060101010101" pitchFamily="49" charset="-122"/>
                <a:cs typeface="Times New Roman" panose="02020603050405020304" pitchFamily="18" charset="0"/>
              </a:rPr>
              <a:t>煤气因为供应过剩超出柜位上限会导致过剩煤气直接排放产生排放成本：</a:t>
            </a:r>
            <a:endParaRPr lang="en-US" altLang="zh-CN" kern="100" dirty="0">
              <a:latin typeface="幼圆" panose="02010509060101010101" pitchFamily="49" charset="-122"/>
              <a:ea typeface="幼圆" panose="02010509060101010101" pitchFamily="49" charset="-122"/>
              <a:cs typeface="Times New Roman" panose="02020603050405020304" pitchFamily="18" charset="0"/>
            </a:endParaRPr>
          </a:p>
        </p:txBody>
      </p:sp>
      <p:sp>
        <p:nvSpPr>
          <p:cNvPr id="20" name="矩形 19"/>
          <p:cNvSpPr/>
          <p:nvPr/>
        </p:nvSpPr>
        <p:spPr>
          <a:xfrm>
            <a:off x="495294" y="3851757"/>
            <a:ext cx="5214889" cy="369332"/>
          </a:xfrm>
          <a:prstGeom prst="rect">
            <a:avLst/>
          </a:prstGeom>
        </p:spPr>
        <p:txBody>
          <a:bodyPr wrap="none">
            <a:spAutoFit/>
          </a:bodyPr>
          <a:lstStyle/>
          <a:p>
            <a:pPr>
              <a:buClr>
                <a:srgbClr val="0000FF"/>
              </a:buClr>
              <a:buFont typeface="Wingdings" panose="05000000000000000000" pitchFamily="2" charset="2"/>
              <a:buChar char="Ø"/>
              <a:defRPr/>
            </a:pPr>
            <a:r>
              <a:rPr lang="zh-CN" altLang="zh-CN" kern="100" dirty="0">
                <a:latin typeface="幼圆" panose="02010509060101010101" pitchFamily="49" charset="-122"/>
                <a:ea typeface="幼圆" panose="02010509060101010101" pitchFamily="49" charset="-122"/>
                <a:cs typeface="Times New Roman" panose="02020603050405020304" pitchFamily="18" charset="0"/>
              </a:rPr>
              <a:t>煤气供应发电厂不足，所需增加采购电量成本：</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5DFB0D-5EDC-F579-2504-D7BD4C54C6B5}"/>
                  </a:ext>
                </a:extLst>
              </p:cNvPr>
              <p:cNvSpPr txBox="1"/>
              <p:nvPr/>
            </p:nvSpPr>
            <p:spPr>
              <a:xfrm>
                <a:off x="993422" y="3103516"/>
                <a:ext cx="4218631" cy="7101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𝐹</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r>
                            <a:rPr lang="zh-CN" altLang="en-US" i="1">
                              <a:latin typeface="Cambria Math" panose="02040503050406030204" pitchFamily="18" charset="0"/>
                            </a:rPr>
                            <m:t>𝐽</m:t>
                          </m:r>
                        </m:sup>
                        <m:e>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𝑡</m:t>
                              </m:r>
                            </m:sub>
                            <m:sup>
                              <m:r>
                                <a:rPr lang="zh-CN" altLang="en-US" i="1">
                                  <a:latin typeface="Cambria Math" panose="02040503050406030204" pitchFamily="18" charset="0"/>
                                </a:rPr>
                                <m:t>𝑇</m:t>
                              </m:r>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𝑐</m:t>
                                  </m:r>
                                </m:e>
                                <m:sub>
                                  <m:r>
                                    <a:rPr lang="zh-CN" altLang="en-US" i="1">
                                      <a:latin typeface="Cambria Math" panose="02040503050406030204" pitchFamily="18" charset="0"/>
                                    </a:rPr>
                                    <m:t>𝑗</m:t>
                                  </m:r>
                                </m:sub>
                                <m:sup>
                                  <m:r>
                                    <a:rPr lang="zh-CN" altLang="en-US" i="1">
                                      <a:latin typeface="Cambria Math" panose="02040503050406030204" pitchFamily="18" charset="0"/>
                                    </a:rPr>
                                    <m:t>𝐹</m:t>
                                  </m:r>
                                </m:sup>
                              </m:sSubSup>
                              <m:r>
                                <a:rPr lang="zh-CN" altLang="en-US" i="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𝑗𝑡</m:t>
                                  </m:r>
                                </m:sub>
                              </m:sSub>
                            </m:e>
                          </m:nary>
                        </m:e>
                      </m:nary>
                    </m:oMath>
                  </m:oMathPara>
                </a14:m>
                <a:endParaRPr lang="zh-CN" altLang="en-US" dirty="0"/>
              </a:p>
            </p:txBody>
          </p:sp>
        </mc:Choice>
        <mc:Fallback xmlns="">
          <p:sp>
            <p:nvSpPr>
              <p:cNvPr id="4" name="文本框 3">
                <a:extLst>
                  <a:ext uri="{FF2B5EF4-FFF2-40B4-BE49-F238E27FC236}">
                    <a16:creationId xmlns:a16="http://schemas.microsoft.com/office/drawing/2014/main" id="{175DFB0D-5EDC-F579-2504-D7BD4C54C6B5}"/>
                  </a:ext>
                </a:extLst>
              </p:cNvPr>
              <p:cNvSpPr txBox="1">
                <a:spLocks noRot="1" noChangeAspect="1" noMove="1" noResize="1" noEditPoints="1" noAdjustHandles="1" noChangeArrowheads="1" noChangeShapeType="1" noTextEdit="1"/>
              </p:cNvSpPr>
              <p:nvPr/>
            </p:nvSpPr>
            <p:spPr>
              <a:xfrm>
                <a:off x="993422" y="3103516"/>
                <a:ext cx="4218631" cy="7101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F8782D-7620-7FA4-8441-6527C4EDF77F}"/>
                  </a:ext>
                </a:extLst>
              </p:cNvPr>
              <p:cNvSpPr txBox="1"/>
              <p:nvPr/>
            </p:nvSpPr>
            <p:spPr>
              <a:xfrm>
                <a:off x="969487" y="4279752"/>
                <a:ext cx="4651512" cy="71493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𝐹</m:t>
                          </m:r>
                        </m:e>
                        <m:sub>
                          <m:r>
                            <a:rPr lang="zh-CN" altLang="en-US" i="0">
                              <a:latin typeface="Cambria Math" panose="02040503050406030204" pitchFamily="18" charset="0"/>
                            </a:rPr>
                            <m:t>2</m:t>
                          </m:r>
                        </m:sub>
                      </m:sSub>
                      <m:r>
                        <a:rPr lang="zh-CN" altLang="en-US" i="0">
                          <a:latin typeface="Cambria Math" panose="02040503050406030204" pitchFamily="18" charset="0"/>
                        </a:rPr>
                        <m:t>=</m:t>
                      </m:r>
                      <m:nary>
                        <m:naryPr>
                          <m:chr m:val="∑"/>
                          <m:limLoc m:val="subSup"/>
                          <m:ctrlPr>
                            <a:rPr lang="zh-CN" altLang="en-US" i="1" smtClean="0">
                              <a:solidFill>
                                <a:schemeClr val="tx1"/>
                              </a:solidFill>
                              <a:latin typeface="Cambria Math" panose="02040503050406030204" pitchFamily="18" charset="0"/>
                            </a:rPr>
                          </m:ctrlPr>
                        </m:naryPr>
                        <m:sub>
                          <m:r>
                            <m:rPr>
                              <m:brk m:alnAt="25"/>
                            </m:rPr>
                            <a:rPr lang="en-US" altLang="zh-CN" b="0" i="1" smtClean="0">
                              <a:solidFill>
                                <a:schemeClr val="tx1"/>
                              </a:solidFill>
                              <a:latin typeface="Cambria Math" panose="02040503050406030204" pitchFamily="18" charset="0"/>
                            </a:rPr>
                            <m:t>𝑗</m:t>
                          </m:r>
                        </m:sub>
                        <m:sup>
                          <m:r>
                            <a:rPr lang="en-US" altLang="zh-CN" b="0" i="1" smtClean="0">
                              <a:solidFill>
                                <a:schemeClr val="tx1"/>
                              </a:solidFill>
                              <a:latin typeface="Cambria Math" panose="02040503050406030204" pitchFamily="18" charset="0"/>
                            </a:rPr>
                            <m:t>𝐽</m:t>
                          </m:r>
                        </m:sup>
                        <m:e>
                          <m:nary>
                            <m:naryPr>
                              <m:chr m:val="∑"/>
                              <m:limLoc m:val="subSup"/>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𝑡</m:t>
                              </m:r>
                            </m:sub>
                            <m:sup>
                              <m:r>
                                <a:rPr lang="zh-CN" altLang="en-US" i="1">
                                  <a:solidFill>
                                    <a:schemeClr val="tx1"/>
                                  </a:solidFill>
                                  <a:latin typeface="Cambria Math" panose="02040503050406030204" pitchFamily="18" charset="0"/>
                                </a:rPr>
                                <m:t>𝑇</m:t>
                              </m:r>
                            </m:sup>
                            <m:e>
                              <m:d>
                                <m:dPr>
                                  <m:ctrlPr>
                                    <a:rPr lang="zh-CN" altLang="en-US" i="1">
                                      <a:solidFill>
                                        <a:schemeClr val="tx1"/>
                                      </a:solidFill>
                                      <a:latin typeface="Cambria Math" panose="02040503050406030204" pitchFamily="18" charset="0"/>
                                    </a:rPr>
                                  </m:ctrlPr>
                                </m:dPr>
                                <m:e>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𝐸</m:t>
                                      </m:r>
                                    </m:e>
                                    <m:sub>
                                      <m:r>
                                        <a:rPr lang="en-US" altLang="zh-CN" b="0" i="1" smtClean="0">
                                          <a:solidFill>
                                            <a:schemeClr val="tx1"/>
                                          </a:solidFill>
                                          <a:latin typeface="Cambria Math" panose="02040503050406030204" pitchFamily="18" charset="0"/>
                                        </a:rPr>
                                        <m:t>𝑡</m:t>
                                      </m:r>
                                    </m:sub>
                                  </m:sSub>
                                  <m:r>
                                    <a:rPr lang="zh-CN" altLang="en-US">
                                      <a:solidFill>
                                        <a:schemeClr val="tx1"/>
                                      </a:solidFill>
                                      <a:latin typeface="Cambria Math" panose="02040503050406030204" pitchFamily="18" charset="0"/>
                                    </a:rPr>
                                    <m:t>−</m:t>
                                  </m:r>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𝑗</m:t>
                                      </m:r>
                                    </m:sub>
                                  </m:sSub>
                                  <m:r>
                                    <a:rPr lang="en-US" altLang="zh-CN" i="1" smtClean="0">
                                      <a:solidFill>
                                        <a:schemeClr val="tx1"/>
                                      </a:solidFill>
                                      <a:latin typeface="Cambria Math" panose="02040503050406030204" pitchFamily="18" charset="0"/>
                                      <a:ea typeface="Cambria Math" panose="02040503050406030204" pitchFamily="18" charset="0"/>
                                    </a:rPr>
                                    <m:t>∙</m:t>
                                  </m:r>
                                  <m:sSubSup>
                                    <m:sSubSupPr>
                                      <m:ctrlPr>
                                        <a:rPr lang="zh-CN" altLang="en-US" i="1"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ctrlPr>
                                    </m:sSubSupPr>
                                    <m:e>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𝑉</m:t>
                                      </m:r>
                                    </m:e>
                                    <m:sub>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𝑗𝑡</m:t>
                                      </m:r>
                                    </m:sub>
                                    <m:sup>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𝐸</m:t>
                                      </m:r>
                                    </m:sup>
                                  </m:sSubSup>
                                </m:e>
                              </m:d>
                              <m:r>
                                <a:rPr lang="en-US" altLang="zh-CN" i="1" kern="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zh-CN" altLang="en-US" i="1"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ctrlPr>
                                </m:sSubSupPr>
                                <m:e>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𝐶</m:t>
                                  </m:r>
                                </m:e>
                                <m:sub>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𝑡</m:t>
                                  </m:r>
                                </m:sub>
                                <m:sup>
                                  <m:r>
                                    <a:rPr lang="en-US" altLang="zh-CN"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𝑒𝑙𝑒𝑐</m:t>
                                  </m:r>
                                </m:sup>
                              </m:sSubSup>
                            </m:e>
                          </m:nary>
                        </m:e>
                      </m:nary>
                    </m:oMath>
                  </m:oMathPara>
                </a14:m>
                <a:endParaRPr lang="zh-CN" altLang="en-US" dirty="0"/>
              </a:p>
            </p:txBody>
          </p:sp>
        </mc:Choice>
        <mc:Fallback xmlns="">
          <p:sp>
            <p:nvSpPr>
              <p:cNvPr id="6" name="文本框 5">
                <a:extLst>
                  <a:ext uri="{FF2B5EF4-FFF2-40B4-BE49-F238E27FC236}">
                    <a16:creationId xmlns:a16="http://schemas.microsoft.com/office/drawing/2014/main" id="{B5F8782D-7620-7FA4-8441-6527C4EDF77F}"/>
                  </a:ext>
                </a:extLst>
              </p:cNvPr>
              <p:cNvSpPr txBox="1">
                <a:spLocks noRot="1" noChangeAspect="1" noMove="1" noResize="1" noEditPoints="1" noAdjustHandles="1" noChangeArrowheads="1" noChangeShapeType="1" noTextEdit="1"/>
              </p:cNvSpPr>
              <p:nvPr/>
            </p:nvSpPr>
            <p:spPr>
              <a:xfrm>
                <a:off x="969487" y="4279752"/>
                <a:ext cx="4651512" cy="714939"/>
              </a:xfrm>
              <a:prstGeom prst="rect">
                <a:avLst/>
              </a:prstGeom>
              <a:blipFill>
                <a:blip r:embed="rId4"/>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05B8A75-7CF3-05B4-EB72-AA79388FB1D1}"/>
              </a:ext>
            </a:extLst>
          </p:cNvPr>
          <p:cNvSpPr/>
          <p:nvPr/>
        </p:nvSpPr>
        <p:spPr>
          <a:xfrm>
            <a:off x="495294" y="5094328"/>
            <a:ext cx="683071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
                <a:srgbClr val="0000FF"/>
              </a:buClr>
              <a:buSzTx/>
              <a:buFont typeface="Wingdings" panose="05000000000000000000" pitchFamily="2" charset="2"/>
              <a:buChar char="Ø"/>
              <a:defRPr/>
            </a:pPr>
            <a:r>
              <a:rPr lang="zh-CN" altLang="zh-CN" kern="100" dirty="0">
                <a:latin typeface="幼圆" panose="02010509060101010101" pitchFamily="49" charset="-122"/>
                <a:ea typeface="幼圆" panose="02010509060101010101" pitchFamily="49" charset="-122"/>
                <a:cs typeface="Times New Roman" panose="02020603050405020304" pitchFamily="18" charset="0"/>
              </a:rPr>
              <a:t>煤气柜柜位尽量维持在中间，波动最小，煤气柜波动处罚成本</a:t>
            </a:r>
            <a:r>
              <a:rPr lang="zh-CN" altLang="en-US" kern="100" dirty="0">
                <a:effectLst/>
                <a:latin typeface="幼圆" panose="02010509060101010101" pitchFamily="49" charset="-122"/>
                <a:ea typeface="幼圆" panose="02010509060101010101" pitchFamily="49" charset="-122"/>
                <a:cs typeface="Times New Roman" panose="02020603050405020304" pitchFamily="18" charset="0"/>
              </a:rPr>
              <a:t>：</a:t>
            </a:r>
            <a:endParaRPr kumimoji="0" lang="en-US" altLang="zh-CN"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ea"/>
              <a:sym typeface="+mn-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BBE8CC5-3599-5F4E-1EB3-2690BA4EF52B}"/>
                  </a:ext>
                </a:extLst>
              </p:cNvPr>
              <p:cNvSpPr txBox="1"/>
              <p:nvPr/>
            </p:nvSpPr>
            <p:spPr>
              <a:xfrm>
                <a:off x="969487" y="5520679"/>
                <a:ext cx="4651512" cy="7656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𝐹</m:t>
                          </m:r>
                        </m:e>
                        <m:sub>
                          <m:r>
                            <a:rPr lang="zh-CN" altLang="en-US" i="0">
                              <a:latin typeface="Cambria Math" panose="02040503050406030204" pitchFamily="18" charset="0"/>
                            </a:rPr>
                            <m:t>3</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r>
                            <a:rPr lang="zh-CN" altLang="en-US" i="1">
                              <a:latin typeface="Cambria Math" panose="02040503050406030204" pitchFamily="18" charset="0"/>
                            </a:rPr>
                            <m:t>𝐽</m:t>
                          </m:r>
                        </m:sup>
                        <m:e>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𝑡</m:t>
                              </m:r>
                            </m:sub>
                            <m:sup>
                              <m:r>
                                <a:rPr lang="zh-CN" altLang="en-US" i="1">
                                  <a:latin typeface="Cambria Math" panose="02040503050406030204" pitchFamily="18" charset="0"/>
                                </a:rPr>
                                <m:t>𝑇</m:t>
                              </m:r>
                            </m:sup>
                            <m:e>
                              <m:sSubSup>
                                <m:sSubSupPr>
                                  <m:ctrlPr>
                                    <a:rPr lang="zh-CN" altLang="en-US" i="1"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ctrlPr>
                                </m:sSubSupPr>
                                <m:e>
                                  <m:r>
                                    <a:rPr lang="zh-CN" altLang="en-US"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𝑐</m:t>
                                  </m:r>
                                </m:e>
                                <m:sub>
                                  <m:r>
                                    <a:rPr lang="zh-CN" altLang="en-US"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𝑗</m:t>
                                  </m:r>
                                </m:sub>
                                <m:sup>
                                  <m:r>
                                    <a:rPr lang="zh-CN" altLang="en-US" kern="0">
                                      <a:solidFill>
                                        <a:srgbClr val="000000"/>
                                      </a:solidFill>
                                      <a:latin typeface="Cambria Math" panose="02040503050406030204" pitchFamily="18" charset="0"/>
                                      <a:ea typeface="幼圆" panose="02010509060101010101" pitchFamily="49" charset="-122"/>
                                      <a:cs typeface="Times New Roman" panose="02020603050405020304" pitchFamily="18" charset="0"/>
                                    </a:rPr>
                                    <m:t>𝐺</m:t>
                                  </m:r>
                                </m:sup>
                              </m:sSubSup>
                              <m:r>
                                <a:rPr lang="zh-CN" altLang="en-US" i="1" kern="0" smtClean="0">
                                  <a:solidFill>
                                    <a:srgbClr val="000000"/>
                                  </a:solidFill>
                                  <a:latin typeface="Cambria Math" panose="02040503050406030204" pitchFamily="18" charset="0"/>
                                  <a:ea typeface="幼圆" panose="02010509060101010101" pitchFamily="49" charset="-122"/>
                                  <a:cs typeface="Times New Roman" panose="02020603050405020304" pitchFamily="18" charset="0"/>
                                </a:rPr>
                                <m:t>∙</m:t>
                              </m:r>
                              <m:d>
                                <m:dPr>
                                  <m:begChr m:val="|"/>
                                  <m:endChr m:val="|"/>
                                  <m:ctrlPr>
                                    <a:rPr lang="en-US" altLang="zh-CN" i="1" smtClean="0">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𝑗𝑡</m:t>
                                      </m:r>
                                    </m:sub>
                                  </m:sSub>
                                  <m:r>
                                    <a:rPr lang="zh-CN" altLang="en-US">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ctrlPr>
                                            <a:rPr lang="zh-CN" altLang="en-US" i="1">
                                              <a:solidFill>
                                                <a:srgbClr val="836967"/>
                                              </a:solidFill>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𝐻</m:t>
                                              </m:r>
                                            </m:e>
                                            <m:sub>
                                              <m:r>
                                                <a:rPr lang="zh-CN" altLang="en-US" i="1">
                                                  <a:latin typeface="Cambria Math" panose="02040503050406030204" pitchFamily="18" charset="0"/>
                                                </a:rPr>
                                                <m:t>𝑗</m:t>
                                              </m:r>
                                            </m:sub>
                                            <m:sup>
                                              <m:r>
                                                <a:rPr lang="zh-CN" altLang="en-US">
                                                  <a:latin typeface="Cambria Math" panose="02040503050406030204" pitchFamily="18" charset="0"/>
                                                </a:rPr>
                                                <m:t>1</m:t>
                                              </m:r>
                                            </m:sup>
                                          </m:sSubSup>
                                          <m:r>
                                            <a:rPr lang="zh-CN" altLang="en-US">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𝐻</m:t>
                                              </m:r>
                                            </m:e>
                                            <m:sub>
                                              <m:r>
                                                <a:rPr lang="zh-CN" altLang="en-US" i="1">
                                                  <a:latin typeface="Cambria Math" panose="02040503050406030204" pitchFamily="18" charset="0"/>
                                                </a:rPr>
                                                <m:t>𝑗</m:t>
                                              </m:r>
                                            </m:sub>
                                            <m:sup>
                                              <m:r>
                                                <a:rPr lang="zh-CN" altLang="en-US">
                                                  <a:latin typeface="Cambria Math" panose="02040503050406030204" pitchFamily="18" charset="0"/>
                                                </a:rPr>
                                                <m:t>0</m:t>
                                              </m:r>
                                            </m:sup>
                                          </m:sSubSup>
                                        </m:e>
                                      </m:d>
                                    </m:num>
                                    <m:den>
                                      <m:r>
                                        <a:rPr lang="zh-CN" altLang="en-US">
                                          <a:latin typeface="Cambria Math" panose="02040503050406030204" pitchFamily="18" charset="0"/>
                                        </a:rPr>
                                        <m:t>2</m:t>
                                      </m:r>
                                    </m:den>
                                  </m:f>
                                </m:e>
                              </m:d>
                            </m:e>
                          </m:nary>
                        </m:e>
                      </m:nary>
                    </m:oMath>
                  </m:oMathPara>
                </a14:m>
                <a:endParaRPr lang="zh-CN" altLang="en-US" dirty="0"/>
              </a:p>
            </p:txBody>
          </p:sp>
        </mc:Choice>
        <mc:Fallback xmlns="">
          <p:sp>
            <p:nvSpPr>
              <p:cNvPr id="9" name="文本框 8">
                <a:extLst>
                  <a:ext uri="{FF2B5EF4-FFF2-40B4-BE49-F238E27FC236}">
                    <a16:creationId xmlns:a16="http://schemas.microsoft.com/office/drawing/2014/main" id="{ABBE8CC5-3599-5F4E-1EB3-2690BA4EF52B}"/>
                  </a:ext>
                </a:extLst>
              </p:cNvPr>
              <p:cNvSpPr txBox="1">
                <a:spLocks noRot="1" noChangeAspect="1" noMove="1" noResize="1" noEditPoints="1" noAdjustHandles="1" noChangeArrowheads="1" noChangeShapeType="1" noTextEdit="1"/>
              </p:cNvSpPr>
              <p:nvPr/>
            </p:nvSpPr>
            <p:spPr>
              <a:xfrm>
                <a:off x="969487" y="5520679"/>
                <a:ext cx="4651512" cy="765659"/>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FF762118-6E59-4977-D36D-A03F991BD1C1}"/>
              </a:ext>
            </a:extLst>
          </p:cNvPr>
          <p:cNvSpPr txBox="1"/>
          <p:nvPr/>
        </p:nvSpPr>
        <p:spPr>
          <a:xfrm>
            <a:off x="501650" y="1403801"/>
            <a:ext cx="4651512"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
                <a:srgbClr val="0000FF"/>
              </a:buClr>
              <a:buSzTx/>
              <a:buFont typeface="Wingdings" panose="05000000000000000000" pitchFamily="2" charset="2"/>
              <a:buChar char="l"/>
              <a:defRPr/>
            </a:pPr>
            <a:r>
              <a:rPr lang="zh-CN" altLang="en-US" sz="1800" kern="100" dirty="0">
                <a:effectLst/>
                <a:latin typeface="幼圆" panose="02010509060101010101" pitchFamily="49" charset="-122"/>
                <a:ea typeface="幼圆" panose="02010509060101010101" pitchFamily="49" charset="-122"/>
                <a:cs typeface="Times New Roman" panose="02020603050405020304" pitchFamily="18" charset="0"/>
              </a:rPr>
              <a:t>目标函数：</a:t>
            </a:r>
            <a:endPar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ea"/>
              <a:sym typeface="+mn-lt"/>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0B937FB-4590-794E-39DA-E8BBEA72B338}"/>
                  </a:ext>
                </a:extLst>
              </p:cNvPr>
              <p:cNvSpPr txBox="1"/>
              <p:nvPr/>
            </p:nvSpPr>
            <p:spPr>
              <a:xfrm>
                <a:off x="-199300" y="2023848"/>
                <a:ext cx="46515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𝑚𝑖𝑛</m:t>
                      </m:r>
                      <m:r>
                        <a:rPr lang="en-US" altLang="zh-CN">
                          <a:latin typeface="Cambria Math" panose="02040503050406030204" pitchFamily="18" charset="0"/>
                        </a:rPr>
                        <m:t> </m:t>
                      </m:r>
                      <m:r>
                        <a:rPr lang="en-US" altLang="zh-CN" i="1">
                          <a:latin typeface="Cambria Math" panose="02040503050406030204" pitchFamily="18" charset="0"/>
                        </a:rPr>
                        <m:t>𝐹</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a:latin typeface="Cambria Math" panose="02040503050406030204" pitchFamily="18" charset="0"/>
                            </a:rPr>
                            <m:t>3</m:t>
                          </m:r>
                        </m:sub>
                      </m:sSub>
                    </m:oMath>
                  </m:oMathPara>
                </a14:m>
                <a:endParaRPr lang="zh-CN" altLang="zh-CN" dirty="0"/>
              </a:p>
            </p:txBody>
          </p:sp>
        </mc:Choice>
        <mc:Fallback xmlns="">
          <p:sp>
            <p:nvSpPr>
              <p:cNvPr id="19" name="文本框 18">
                <a:extLst>
                  <a:ext uri="{FF2B5EF4-FFF2-40B4-BE49-F238E27FC236}">
                    <a16:creationId xmlns:a16="http://schemas.microsoft.com/office/drawing/2014/main" id="{60B937FB-4590-794E-39DA-E8BBEA72B338}"/>
                  </a:ext>
                </a:extLst>
              </p:cNvPr>
              <p:cNvSpPr txBox="1">
                <a:spLocks noRot="1" noChangeAspect="1" noMove="1" noResize="1" noEditPoints="1" noAdjustHandles="1" noChangeArrowheads="1" noChangeShapeType="1" noTextEdit="1"/>
              </p:cNvSpPr>
              <p:nvPr/>
            </p:nvSpPr>
            <p:spPr>
              <a:xfrm>
                <a:off x="-199300" y="2023848"/>
                <a:ext cx="4651512" cy="369332"/>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txBox="1">
            <a:spLocks noGrp="1"/>
          </p:cNvSpPr>
          <p:nvPr>
            <p:ph type="sldNum" sz="quarter"/>
          </p:nvPr>
        </p:nvSpPr>
        <p:spPr>
          <a:xfrm>
            <a:off x="3042186" y="6287224"/>
            <a:ext cx="3321050" cy="365125"/>
          </a:xfrm>
          <a:prstGeom prst="rect">
            <a:avLst/>
          </a:prstGeom>
          <a:noFill/>
          <a:ln w="9525">
            <a:noFill/>
          </a:ln>
        </p:spPr>
        <p:txBody>
          <a:bodyPr/>
          <a:lstStyle/>
          <a:p>
            <a:pPr marL="0" indent="0" algn="ctr">
              <a:spcBef>
                <a:spcPct val="0"/>
              </a:spcBef>
              <a:buFontTx/>
              <a:buNone/>
            </a:pPr>
            <a:fld id="{9A0DB2DC-4C9A-4742-B13C-FB6460FD3503}" type="slidenum">
              <a:rPr lang="zh-CN" altLang="en-US" sz="1400" b="1" dirty="0">
                <a:solidFill>
                  <a:srgbClr val="FFFFFF"/>
                </a:solidFill>
                <a:latin typeface="幼圆" panose="02010509060101010101" pitchFamily="49" charset="-122"/>
                <a:ea typeface="幼圆" panose="02010509060101010101" pitchFamily="49" charset="-122"/>
              </a:rPr>
              <a:t>9</a:t>
            </a:fld>
            <a:endParaRPr lang="zh-CN" altLang="en-US" sz="1400" b="1" dirty="0">
              <a:solidFill>
                <a:srgbClr val="FFFFFF"/>
              </a:solidFill>
              <a:latin typeface="幼圆" panose="02010509060101010101" pitchFamily="49" charset="-122"/>
              <a:ea typeface="幼圆" panose="02010509060101010101" pitchFamily="49" charset="-122"/>
            </a:endParaRPr>
          </a:p>
        </p:txBody>
      </p:sp>
      <p:sp>
        <p:nvSpPr>
          <p:cNvPr id="17411" name="Rectangle 5"/>
          <p:cNvSpPr/>
          <p:nvPr/>
        </p:nvSpPr>
        <p:spPr>
          <a:xfrm>
            <a:off x="71438" y="1289050"/>
            <a:ext cx="8964612" cy="120332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defTabSz="914400" eaLnBrk="1" hangingPunct="1">
              <a:lnSpc>
                <a:spcPct val="150000"/>
              </a:lnSpc>
              <a:spcBef>
                <a:spcPts val="1200"/>
              </a:spcBef>
              <a:buClr>
                <a:srgbClr val="0000FF"/>
              </a:buClr>
              <a:buNone/>
              <a:tabLst>
                <a:tab pos="533400" algn="l"/>
              </a:tabLst>
            </a:pPr>
            <a:endParaRPr lang="en-US" altLang="zh-CN" sz="1800" dirty="0">
              <a:solidFill>
                <a:srgbClr val="000000"/>
              </a:solidFill>
              <a:latin typeface="微软雅黑" panose="020B0503020204020204" pitchFamily="34" charset="-122"/>
              <a:ea typeface="微软雅黑" panose="020B0503020204020204" pitchFamily="34" charset="-122"/>
            </a:endParaRPr>
          </a:p>
          <a:p>
            <a:pPr marL="0" lvl="0" indent="0" algn="just" defTabSz="914400" eaLnBrk="1" hangingPunct="1">
              <a:lnSpc>
                <a:spcPct val="150000"/>
              </a:lnSpc>
              <a:spcBef>
                <a:spcPts val="1200"/>
              </a:spcBef>
              <a:buClr>
                <a:srgbClr val="0000FF"/>
              </a:buClr>
              <a:buNone/>
              <a:tabLst>
                <a:tab pos="533400" algn="l"/>
              </a:tabLst>
            </a:pPr>
            <a:endParaRPr lang="en-US" altLang="zh-CN" sz="1800" dirty="0">
              <a:solidFill>
                <a:srgbClr val="000000"/>
              </a:solidFill>
              <a:latin typeface="微软雅黑" panose="020B0503020204020204" pitchFamily="34" charset="-122"/>
              <a:ea typeface="微软雅黑" panose="020B0503020204020204" pitchFamily="34" charset="-122"/>
            </a:endParaRPr>
          </a:p>
          <a:p>
            <a:pPr marL="0" lvl="0" indent="0" algn="just" defTabSz="914400" eaLnBrk="1" hangingPunct="1">
              <a:lnSpc>
                <a:spcPct val="150000"/>
              </a:lnSpc>
              <a:spcBef>
                <a:spcPts val="1200"/>
              </a:spcBef>
              <a:buClr>
                <a:srgbClr val="0000FF"/>
              </a:buClr>
              <a:buNone/>
              <a:tabLst>
                <a:tab pos="533400" algn="l"/>
              </a:tabLst>
            </a:pPr>
            <a:endParaRPr lang="en-US" altLang="zh-CN" sz="1800" dirty="0">
              <a:solidFill>
                <a:srgbClr val="000000"/>
              </a:solidFill>
              <a:latin typeface="微软雅黑" panose="020B0503020204020204" pitchFamily="34" charset="-122"/>
              <a:ea typeface="微软雅黑" panose="020B0503020204020204" pitchFamily="34" charset="-122"/>
            </a:endParaRPr>
          </a:p>
          <a:p>
            <a:pPr marL="0" lvl="0" indent="0" algn="just" defTabSz="914400" eaLnBrk="1" hangingPunct="1">
              <a:lnSpc>
                <a:spcPct val="150000"/>
              </a:lnSpc>
              <a:spcBef>
                <a:spcPts val="1200"/>
              </a:spcBef>
              <a:buClr>
                <a:srgbClr val="0000FF"/>
              </a:buClr>
              <a:buNone/>
              <a:tabLst>
                <a:tab pos="533400" algn="l"/>
              </a:tabLst>
            </a:pP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7412" name="Rectangle 2"/>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endParaRPr lang="zh-CN" altLang="en-US" sz="1800" dirty="0">
              <a:solidFill>
                <a:srgbClr val="000000"/>
              </a:solidFill>
              <a:latin typeface="Arial" panose="020B0604020202020204" pitchFamily="34" charset="0"/>
            </a:endParaRPr>
          </a:p>
        </p:txBody>
      </p:sp>
      <p:sp>
        <p:nvSpPr>
          <p:cNvPr id="15" name="Rectangle 213"/>
          <p:cNvSpPr>
            <a:spLocks noChangeArrowheads="1"/>
          </p:cNvSpPr>
          <p:nvPr/>
        </p:nvSpPr>
        <p:spPr bwMode="auto">
          <a:xfrm>
            <a:off x="-20637" y="692150"/>
            <a:ext cx="9112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4" tIns="45718" rIns="91374" bIns="45718">
            <a:spAutoFit/>
          </a:bodyPr>
          <a:lstStyle/>
          <a:p>
            <a:pPr marL="457200" marR="0" lvl="0" indent="-457200" algn="just" defTabSz="914400" rtl="0" eaLnBrk="1" fontAlgn="base" latinLnBrk="0" hangingPunct="1">
              <a:lnSpc>
                <a:spcPct val="135000"/>
              </a:lnSpc>
              <a:spcBef>
                <a:spcPts val="600"/>
              </a:spcBef>
              <a:spcAft>
                <a:spcPct val="0"/>
              </a:spcAft>
              <a:buClr>
                <a:srgbClr val="0000FF"/>
              </a:buClr>
              <a:buSzTx/>
              <a:buFont typeface="Wingdings" panose="05000000000000000000" pitchFamily="2" charset="2"/>
              <a:buChar char="v"/>
              <a:defRPr/>
            </a:pPr>
            <a:r>
              <a:rPr kumimoji="0" lang="zh-CN" altLang="en-US"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约束条件</a:t>
            </a:r>
            <a:endParaRPr kumimoji="0" lang="en-US" altLang="zh-CN" sz="2200" b="1"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7422" name="矩形 24"/>
          <p:cNvSpPr/>
          <p:nvPr/>
        </p:nvSpPr>
        <p:spPr>
          <a:xfrm>
            <a:off x="185738" y="1196975"/>
            <a:ext cx="18589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混合比例约束</a:t>
            </a:r>
          </a:p>
        </p:txBody>
      </p:sp>
      <p:sp>
        <p:nvSpPr>
          <p:cNvPr id="17425" name="矩形 24"/>
          <p:cNvSpPr/>
          <p:nvPr/>
        </p:nvSpPr>
        <p:spPr>
          <a:xfrm>
            <a:off x="170398" y="4971186"/>
            <a:ext cx="18573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煤气平衡约束</a:t>
            </a:r>
          </a:p>
        </p:txBody>
      </p:sp>
      <p:sp>
        <p:nvSpPr>
          <p:cNvPr id="17426" name="矩形 24"/>
          <p:cNvSpPr/>
          <p:nvPr/>
        </p:nvSpPr>
        <p:spPr>
          <a:xfrm>
            <a:off x="185738" y="2785820"/>
            <a:ext cx="185820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285750" lvl="0" indent="-285750">
              <a:spcBef>
                <a:spcPct val="0"/>
              </a:spcBef>
              <a:buClr>
                <a:srgbClr val="0000FF"/>
              </a:buClr>
              <a:buFont typeface="Wingdings" panose="05000000000000000000" pitchFamily="2" charset="2"/>
              <a:buChar char="Ø"/>
            </a:pPr>
            <a:r>
              <a:rPr lang="zh-CN" altLang="en-US" sz="1800" dirty="0">
                <a:latin typeface="幼圆" panose="02010509060101010101" pitchFamily="49" charset="-122"/>
                <a:ea typeface="幼圆" panose="02010509060101010101" pitchFamily="49" charset="-122"/>
              </a:rPr>
              <a:t>工序热值约束</a:t>
            </a:r>
          </a:p>
        </p:txBody>
      </p:sp>
      <p:sp>
        <p:nvSpPr>
          <p:cNvPr id="23" name="标题 1"/>
          <p:cNvSpPr txBox="1"/>
          <p:nvPr/>
        </p:nvSpPr>
        <p:spPr>
          <a:xfrm>
            <a:off x="0" y="-100012"/>
            <a:ext cx="8613775" cy="792163"/>
          </a:xfrm>
          <a:prstGeom prst="rect">
            <a:avLst/>
          </a:prstGeom>
        </p:spPr>
        <p:txBody>
          <a:bodyPr anchor="ctr">
            <a:normAutofit fontScale="97500"/>
          </a:bodyPr>
          <a:lstStyle/>
          <a:p>
            <a:pPr marR="0" defTabSz="914400" fontAlgn="auto">
              <a:spcAft>
                <a:spcPts val="0"/>
              </a:spcAft>
              <a:buClrTx/>
              <a:buSzTx/>
              <a:buFontTx/>
              <a:buNone/>
              <a:defRPr/>
            </a:pPr>
            <a:r>
              <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n-cs"/>
              </a:rPr>
              <a:t>三、煤气系统调度</a:t>
            </a:r>
            <a:endParaRPr kumimoji="0" lang="zh-CN" altLang="en-US" sz="3200" b="1" kern="1200" cap="none" spc="0" normalizeH="0" baseline="0" noProof="0" dirty="0">
              <a:solidFill>
                <a:srgbClr val="042FA8"/>
              </a:solidFill>
              <a:latin typeface="幼圆" panose="02010509060101010101" pitchFamily="49" charset="-122"/>
              <a:ea typeface="幼圆" panose="02010509060101010101" pitchFamily="49" charset="-122"/>
              <a:cs typeface="+mj-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3B25E2B-EA8F-9BBD-A926-3AC6F8148CBD}"/>
                  </a:ext>
                </a:extLst>
              </p:cNvPr>
              <p:cNvSpPr txBox="1"/>
              <p:nvPr/>
            </p:nvSpPr>
            <p:spPr>
              <a:xfrm>
                <a:off x="690187" y="1569180"/>
                <a:ext cx="5463278" cy="111799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eqArr>
                            <m:eqArrPr>
                              <m:ctrlPr>
                                <a:rPr lang="zh-CN" altLang="en-US" i="1">
                                  <a:solidFill>
                                    <a:schemeClr val="tx1"/>
                                  </a:solidFill>
                                  <a:latin typeface="Cambria Math" panose="02040503050406030204" pitchFamily="18" charset="0"/>
                                </a:rPr>
                              </m:ctrlPr>
                            </m:eqArrPr>
                            <m:e>
                              <m:r>
                                <a:rPr lang="zh-CN" altLang="en-US">
                                  <a:solidFill>
                                    <a:schemeClr val="tx1"/>
                                  </a:solidFill>
                                  <a:latin typeface="Cambria Math" panose="02040503050406030204" pitchFamily="18" charset="0"/>
                                </a:rPr>
                                <m:t>&amp;</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2</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𝑒</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𝑙𝑡</m:t>
                                      </m:r>
                                    </m:sub>
                                  </m:sSub>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1</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2</m:t>
                                  </m:r>
                                </m:sub>
                              </m:sSub>
                            </m:e>
                            <m:e>
                              <m:r>
                                <a:rPr lang="zh-CN" altLang="en-US" i="0">
                                  <a:solidFill>
                                    <a:schemeClr val="tx1"/>
                                  </a:solidFill>
                                  <a:latin typeface="Cambria Math" panose="02040503050406030204" pitchFamily="18" charset="0"/>
                                </a:rPr>
                                <m:t>&amp;</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3</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𝑒</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𝑙𝑡</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1</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3</m:t>
                                  </m:r>
                                </m:sub>
                              </m:sSub>
                            </m:e>
                            <m:e>
                              <m:r>
                                <a:rPr lang="zh-CN" altLang="en-US" i="0">
                                  <a:solidFill>
                                    <a:schemeClr val="tx1"/>
                                  </a:solidFill>
                                  <a:latin typeface="Cambria Math" panose="02040503050406030204" pitchFamily="18" charset="0"/>
                                </a:rPr>
                                <m:t>&amp;</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3</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2</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𝑒</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𝑙𝑡</m:t>
                                      </m:r>
                                    </m:sub>
                                  </m:sSub>
                                  <m:r>
                                    <a:rPr lang="zh-CN" altLang="en-US" i="1">
                                      <a:solidFill>
                                        <a:schemeClr val="tx1"/>
                                      </a:solidFill>
                                      <a:latin typeface="Cambria Math" panose="02040503050406030204" pitchFamily="18" charset="0"/>
                                    </a:rPr>
                                    <m:t>𝛼</m:t>
                                  </m:r>
                                </m:e>
                                <m: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𝑖</m:t>
                                      </m:r>
                                    </m:e>
                                    <m:sub>
                                      <m:r>
                                        <a:rPr lang="zh-CN" altLang="en-US" i="0">
                                          <a:solidFill>
                                            <a:schemeClr val="tx1"/>
                                          </a:solidFill>
                                          <a:latin typeface="Cambria Math" panose="02040503050406030204" pitchFamily="18" charset="0"/>
                                        </a:rPr>
                                        <m:t>2</m:t>
                                      </m:r>
                                    </m:sub>
                                  </m:sSub>
                                  <m:r>
                                    <a:rPr lang="zh-CN" altLang="en-US" i="1">
                                      <a:solidFill>
                                        <a:schemeClr val="tx1"/>
                                      </a:solidFill>
                                      <a:latin typeface="Cambria Math" panose="02040503050406030204" pitchFamily="18" charset="0"/>
                                    </a:rPr>
                                    <m:t>𝑙</m:t>
                                  </m:r>
                                  <m:r>
                                    <a:rPr lang="zh-CN" altLang="en-US" i="0">
                                      <a:solidFill>
                                        <a:schemeClr val="tx1"/>
                                      </a:solidFill>
                                      <a:latin typeface="Cambria Math" panose="02040503050406030204" pitchFamily="18" charset="0"/>
                                    </a:rPr>
                                    <m:t>2</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𝑙</m:t>
                                  </m:r>
                                </m:e>
                                <m:sub>
                                  <m:r>
                                    <a:rPr lang="zh-CN" altLang="en-US" i="1">
                                      <a:solidFill>
                                        <a:schemeClr val="tx1"/>
                                      </a:solidFill>
                                      <a:latin typeface="Cambria Math" panose="02040503050406030204" pitchFamily="18" charset="0"/>
                                    </a:rPr>
                                    <m:t>𝑡𝑖</m:t>
                                  </m:r>
                                  <m:r>
                                    <a:rPr lang="zh-CN" altLang="en-US" i="0">
                                      <a:solidFill>
                                        <a:schemeClr val="tx1"/>
                                      </a:solidFill>
                                      <a:latin typeface="Cambria Math" panose="02040503050406030204" pitchFamily="18" charset="0"/>
                                    </a:rPr>
                                    <m:t>3</m:t>
                                  </m:r>
                                </m:sub>
                              </m:sSub>
                            </m:e>
                          </m:eqArr>
                        </m:e>
                      </m:d>
                      <m:r>
                        <a:rPr lang="zh-CN" altLang="en-US" i="0">
                          <a:solidFill>
                            <a:schemeClr val="tx1"/>
                          </a:solidFill>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 </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zh-CN" altLang="en-US" i="0">
                          <a:latin typeface="Cambria Math" panose="02040503050406030204" pitchFamily="18" charset="0"/>
                        </a:rPr>
                        <m:t> </m:t>
                      </m:r>
                    </m:oMath>
                  </m:oMathPara>
                </a14:m>
                <a:endParaRPr lang="zh-CN" altLang="en-US" dirty="0"/>
              </a:p>
            </p:txBody>
          </p:sp>
        </mc:Choice>
        <mc:Fallback xmlns="">
          <p:sp>
            <p:nvSpPr>
              <p:cNvPr id="12" name="文本框 11">
                <a:extLst>
                  <a:ext uri="{FF2B5EF4-FFF2-40B4-BE49-F238E27FC236}">
                    <a16:creationId xmlns:a16="http://schemas.microsoft.com/office/drawing/2014/main" id="{43B25E2B-EA8F-9BBD-A926-3AC6F8148CBD}"/>
                  </a:ext>
                </a:extLst>
              </p:cNvPr>
              <p:cNvSpPr txBox="1">
                <a:spLocks noRot="1" noChangeAspect="1" noMove="1" noResize="1" noEditPoints="1" noAdjustHandles="1" noChangeArrowheads="1" noChangeShapeType="1" noTextEdit="1"/>
              </p:cNvSpPr>
              <p:nvPr/>
            </p:nvSpPr>
            <p:spPr>
              <a:xfrm>
                <a:off x="690187" y="1569180"/>
                <a:ext cx="5463278" cy="1117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D23C618-E4E1-F104-2226-647541619CA5}"/>
                  </a:ext>
                </a:extLst>
              </p:cNvPr>
              <p:cNvSpPr txBox="1"/>
              <p:nvPr/>
            </p:nvSpPr>
            <p:spPr>
              <a:xfrm>
                <a:off x="467544" y="3276865"/>
                <a:ext cx="6264696" cy="4283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1</m:t>
                              </m:r>
                            </m:sub>
                          </m:sSub>
                        </m:sub>
                        <m:sup>
                          <m:r>
                            <a:rPr lang="zh-CN" altLang="en-US" i="1">
                              <a:latin typeface="Cambria Math" panose="02040503050406030204" pitchFamily="18" charset="0"/>
                            </a:rPr>
                            <m:t>𝑚𝑖𝑛</m:t>
                          </m:r>
                        </m:sup>
                      </m:sSub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𝑙</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1</m:t>
                              </m:r>
                            </m:sub>
                          </m:sSub>
                          <m:r>
                            <a:rPr lang="zh-CN" altLang="en-US" i="1">
                              <a:latin typeface="Cambria Math" panose="02040503050406030204" pitchFamily="18" charset="0"/>
                            </a:rPr>
                            <m:t>𝑗𝑡</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1</m:t>
                              </m:r>
                            </m:sub>
                          </m:sSub>
                        </m:sub>
                        <m:sup>
                          <m:r>
                            <a:rPr lang="zh-CN" altLang="en-US" i="1">
                              <a:latin typeface="Cambria Math" panose="02040503050406030204" pitchFamily="18" charset="0"/>
                            </a:rPr>
                            <m:t>𝑚𝑎𝑥</m:t>
                          </m:r>
                        </m:sup>
                      </m:sSubSup>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r>
                        <a:rPr lang="zh-CN" altLang="en-US" i="0">
                          <a:latin typeface="Cambria Math" panose="02040503050406030204" pitchFamily="18" charset="0"/>
                        </a:rPr>
                        <m:t> </m:t>
                      </m:r>
                    </m:oMath>
                  </m:oMathPara>
                </a14:m>
                <a:endParaRPr lang="zh-CN" altLang="en-US" dirty="0"/>
              </a:p>
            </p:txBody>
          </p:sp>
        </mc:Choice>
        <mc:Fallback xmlns="">
          <p:sp>
            <p:nvSpPr>
              <p:cNvPr id="14" name="文本框 13">
                <a:extLst>
                  <a:ext uri="{FF2B5EF4-FFF2-40B4-BE49-F238E27FC236}">
                    <a16:creationId xmlns:a16="http://schemas.microsoft.com/office/drawing/2014/main" id="{AD23C618-E4E1-F104-2226-647541619CA5}"/>
                  </a:ext>
                </a:extLst>
              </p:cNvPr>
              <p:cNvSpPr txBox="1">
                <a:spLocks noRot="1" noChangeAspect="1" noMove="1" noResize="1" noEditPoints="1" noAdjustHandles="1" noChangeArrowheads="1" noChangeShapeType="1" noTextEdit="1"/>
              </p:cNvSpPr>
              <p:nvPr/>
            </p:nvSpPr>
            <p:spPr>
              <a:xfrm>
                <a:off x="467544" y="3276865"/>
                <a:ext cx="6264696" cy="428387"/>
              </a:xfrm>
              <a:prstGeom prst="rect">
                <a:avLst/>
              </a:prstGeom>
              <a:blipFill>
                <a:blip r:embed="rId5"/>
                <a:stretch>
                  <a:fillRect b="-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16C81FE-DC94-D13A-9EC0-FEF81E48A59B}"/>
                  </a:ext>
                </a:extLst>
              </p:cNvPr>
              <p:cNvSpPr txBox="1"/>
              <p:nvPr/>
            </p:nvSpPr>
            <p:spPr>
              <a:xfrm>
                <a:off x="-45900" y="3840069"/>
                <a:ext cx="8025046" cy="714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sub>
                        <m:sup>
                          <m:r>
                            <a:rPr lang="zh-CN" altLang="en-US" i="1">
                              <a:latin typeface="Cambria Math" panose="02040503050406030204" pitchFamily="18" charset="0"/>
                            </a:rPr>
                            <m:t>𝑚𝑖𝑛</m:t>
                          </m:r>
                        </m:sup>
                      </m:sSubSup>
                      <m:r>
                        <a:rPr lang="zh-CN" altLang="en-US" i="0">
                          <a:latin typeface="Cambria Math" panose="02040503050406030204" pitchFamily="18" charset="0"/>
                        </a:rPr>
                        <m:t>≤</m:t>
                      </m:r>
                      <m:nary>
                        <m:naryPr>
                          <m:chr m:val="∑"/>
                          <m:limLoc m:val="subSup"/>
                          <m:ctrlPr>
                            <a:rPr lang="zh-CN" alt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𝐿</m:t>
                          </m:r>
                        </m:sup>
                        <m:e>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r>
                                <a:rPr lang="zh-CN" altLang="en-US" i="1">
                                  <a:latin typeface="Cambria Math" panose="02040503050406030204" pitchFamily="18" charset="0"/>
                                </a:rPr>
                                <m:t>𝐽</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𝑗</m:t>
                                  </m:r>
                                </m:sub>
                              </m:sSub>
                              <m:sSub>
                                <m:sSubPr>
                                  <m:ctrlPr>
                                    <a:rPr lang="zh-CN" altLang="en-US" i="1">
                                      <a:solidFill>
                                        <a:srgbClr val="836967"/>
                                      </a:solidFill>
                                      <a:latin typeface="Cambria Math" panose="02040503050406030204" pitchFamily="18" charset="0"/>
                                    </a:rPr>
                                  </m:ctrlPr>
                                </m:sSubPr>
                                <m:e>
                                  <m:r>
                                    <a:rPr lang="zh-CN" altLang="en-US" i="1">
                                      <a:solidFill>
                                        <a:srgbClr val="836967"/>
                                      </a:solidFill>
                                      <a:latin typeface="Cambria Math" panose="02040503050406030204" pitchFamily="18" charset="0"/>
                                    </a:rPr>
                                    <m:t>∙</m:t>
                                  </m:r>
                                  <m:r>
                                    <a:rPr lang="zh-CN" altLang="en-US" i="1">
                                      <a:latin typeface="Cambria Math" panose="02040503050406030204" pitchFamily="18" charset="0"/>
                                    </a:rPr>
                                    <m:t>𝑙</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a:latin typeface="Cambria Math" panose="02040503050406030204" pitchFamily="18" charset="0"/>
                                        </a:rPr>
                                        <m:t>2</m:t>
                                      </m:r>
                                    </m:sub>
                                  </m:sSub>
                                  <m:r>
                                    <a:rPr lang="zh-CN" altLang="en-US" i="1">
                                      <a:latin typeface="Cambria Math" panose="02040503050406030204" pitchFamily="18" charset="0"/>
                                    </a:rPr>
                                    <m:t>𝑗𝑡</m:t>
                                  </m:r>
                                  <m:r>
                                    <a:rPr lang="en-US" altLang="zh-CN" b="0" i="1" smtClean="0">
                                      <a:latin typeface="Cambria Math" panose="02040503050406030204" pitchFamily="18" charset="0"/>
                                    </a:rPr>
                                    <m:t>𝑙</m:t>
                                  </m:r>
                                </m:sub>
                              </m:sSub>
                              <m:r>
                                <a:rPr lang="zh-CN" altLang="en-US"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a:latin typeface="Cambria Math" panose="02040503050406030204" pitchFamily="18" charset="0"/>
                                        </a:rPr>
                                        <m:t>2</m:t>
                                      </m:r>
                                    </m:sub>
                                  </m:sSub>
                                  <m:r>
                                    <a:rPr lang="zh-CN" altLang="en-US" i="1">
                                      <a:latin typeface="Cambria Math" panose="02040503050406030204" pitchFamily="18" charset="0"/>
                                    </a:rPr>
                                    <m:t>𝑙𝑡</m:t>
                                  </m:r>
                                </m:sub>
                              </m:sSub>
                            </m:e>
                          </m:nary>
                        </m:e>
                      </m:nary>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h𝑣</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sub>
                        <m:sup>
                          <m:r>
                            <a:rPr lang="zh-CN" altLang="en-US" i="1">
                              <a:latin typeface="Cambria Math" panose="02040503050406030204" pitchFamily="18" charset="0"/>
                            </a:rPr>
                            <m:t>𝑚𝑎𝑥</m:t>
                          </m:r>
                        </m:sup>
                      </m:sSubSup>
                      <m:r>
                        <a:rPr lang="zh-CN" altLang="en-US" i="0">
                          <a:latin typeface="Cambria Math" panose="02040503050406030204" pitchFamily="18" charset="0"/>
                        </a:rPr>
                        <m:t> </m:t>
                      </m:r>
                      <m:r>
                        <a:rPr lang="en-US" altLang="zh-CN" b="0" i="0" smtClean="0">
                          <a:latin typeface="Cambria Math" panose="02040503050406030204" pitchFamily="18" charset="0"/>
                        </a:rPr>
                        <m:t>             </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𝑖</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𝐼</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𝑇</m:t>
                      </m:r>
                    </m:oMath>
                  </m:oMathPara>
                </a14:m>
                <a:endParaRPr lang="zh-CN" altLang="en-US" dirty="0"/>
              </a:p>
            </p:txBody>
          </p:sp>
        </mc:Choice>
        <mc:Fallback xmlns="">
          <p:sp>
            <p:nvSpPr>
              <p:cNvPr id="17" name="文本框 16">
                <a:extLst>
                  <a:ext uri="{FF2B5EF4-FFF2-40B4-BE49-F238E27FC236}">
                    <a16:creationId xmlns:a16="http://schemas.microsoft.com/office/drawing/2014/main" id="{416C81FE-DC94-D13A-9EC0-FEF81E48A59B}"/>
                  </a:ext>
                </a:extLst>
              </p:cNvPr>
              <p:cNvSpPr txBox="1">
                <a:spLocks noRot="1" noChangeAspect="1" noMove="1" noResize="1" noEditPoints="1" noAdjustHandles="1" noChangeArrowheads="1" noChangeShapeType="1" noTextEdit="1"/>
              </p:cNvSpPr>
              <p:nvPr/>
            </p:nvSpPr>
            <p:spPr>
              <a:xfrm>
                <a:off x="-45900" y="3840069"/>
                <a:ext cx="8025046" cy="7149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A8BA1D8-1EA3-2718-05F0-C84FFD50D594}"/>
                  </a:ext>
                </a:extLst>
              </p:cNvPr>
              <p:cNvSpPr txBox="1"/>
              <p:nvPr/>
            </p:nvSpPr>
            <p:spPr>
              <a:xfrm>
                <a:off x="539840" y="5518247"/>
                <a:ext cx="7417602" cy="830099"/>
              </a:xfrm>
              <a:prstGeom prst="rect">
                <a:avLst/>
              </a:prstGeom>
              <a:noFill/>
            </p:spPr>
            <p:txBody>
              <a:bodyPr wrap="square">
                <a:spAutoFit/>
              </a:bodyPr>
              <a:lstStyle/>
              <a:p>
                <a:pPr algn="ctr" fontAlgn="ctr">
                  <a:lnSpc>
                    <a:spcPct val="200000"/>
                  </a:lnSpc>
                </a:pP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𝑂</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𝑗𝑡</m:t>
                            </m:r>
                          </m:sub>
                        </m:sSub>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sup>
                      <m:e>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𝑗𝑡𝑙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𝑒</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zh-CN" altLang="en-US"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𝑙𝑡</m:t>
                                </m:r>
                              </m:sub>
                            </m:sSub>
                          </m:e>
                        </m:nary>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𝑗𝑡</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𝐸</m:t>
                        </m:r>
                      </m:sup>
                    </m:sSubSup>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𝑗𝑡</m:t>
                        </m:r>
                      </m:sub>
                    </m:sSub>
                  </m:oMath>
                </a14:m>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𝐽</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BA8BA1D8-1EA3-2718-05F0-C84FFD50D594}"/>
                  </a:ext>
                </a:extLst>
              </p:cNvPr>
              <p:cNvSpPr txBox="1">
                <a:spLocks noRot="1" noChangeAspect="1" noMove="1" noResize="1" noEditPoints="1" noAdjustHandles="1" noChangeArrowheads="1" noChangeShapeType="1" noTextEdit="1"/>
              </p:cNvSpPr>
              <p:nvPr/>
            </p:nvSpPr>
            <p:spPr>
              <a:xfrm>
                <a:off x="539840" y="5518247"/>
                <a:ext cx="7417602" cy="830099"/>
              </a:xfrm>
              <a:prstGeom prst="rect">
                <a:avLst/>
              </a:prstGeom>
              <a:blipFill>
                <a:blip r:embed="rId7"/>
                <a:stretch>
                  <a:fillRect t="-4412" b="-76471"/>
                </a:stretch>
              </a:blipFill>
            </p:spPr>
            <p:txBody>
              <a:bodyPr/>
              <a:lstStyle/>
              <a:p>
                <a:r>
                  <a:rPr lang="zh-CN" altLang="en-US">
                    <a:noFill/>
                  </a:rPr>
                  <a:t> </a:t>
                </a:r>
              </a:p>
            </p:txBody>
          </p:sp>
        </mc:Fallback>
      </mc:AlternateContent>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2011主题">
  <a:themeElements>
    <a:clrScheme name="1_2011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2011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2011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1835</TotalTime>
  <Words>1014</Words>
  <Application>Microsoft Office PowerPoint</Application>
  <PresentationFormat>全屏显示(4:3)</PresentationFormat>
  <Paragraphs>156</Paragraphs>
  <Slides>14</Slides>
  <Notes>11</Notes>
  <HiddenSlides>0</HiddenSlides>
  <MMClips>3</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7" baseType="lpstr">
      <vt:lpstr>等线</vt:lpstr>
      <vt:lpstr>黑体</vt:lpstr>
      <vt:lpstr>微软雅黑</vt:lpstr>
      <vt:lpstr>微软雅黑 Light</vt:lpstr>
      <vt:lpstr>幼圆</vt:lpstr>
      <vt:lpstr>Arial</vt:lpstr>
      <vt:lpstr>Calibri</vt:lpstr>
      <vt:lpstr>Cambria Math</vt:lpstr>
      <vt:lpstr>Tahoma</vt:lpstr>
      <vt:lpstr>Times New Roman</vt:lpstr>
      <vt:lpstr>Wingdings</vt:lpstr>
      <vt:lpstr>2_2011主题</vt:lpstr>
      <vt:lpstr>Visio</vt:lpstr>
      <vt:lpstr>钢铁企业煤气产消预测及优化调度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zi han</cp:lastModifiedBy>
  <cp:revision>1862</cp:revision>
  <dcterms:created xsi:type="dcterms:W3CDTF">2015-05-26T06:46:57Z</dcterms:created>
  <dcterms:modified xsi:type="dcterms:W3CDTF">2024-03-29T11:37:42Z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6C781E01CD2C4CD397118394257929A8_13</vt:lpwstr>
  </property>
</Properties>
</file>